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16"/>
  </p:notesMasterIdLst>
  <p:sldIdLst>
    <p:sldId id="269" r:id="rId2"/>
    <p:sldId id="270" r:id="rId3"/>
    <p:sldId id="276" r:id="rId4"/>
    <p:sldId id="271" r:id="rId5"/>
    <p:sldId id="277" r:id="rId6"/>
    <p:sldId id="272" r:id="rId7"/>
    <p:sldId id="273" r:id="rId8"/>
    <p:sldId id="274" r:id="rId9"/>
    <p:sldId id="275" r:id="rId10"/>
    <p:sldId id="281" r:id="rId11"/>
    <p:sldId id="278" r:id="rId12"/>
    <p:sldId id="279" r:id="rId13"/>
    <p:sldId id="280" r:id="rId14"/>
    <p:sldId id="282" r:id="rId15"/>
  </p:sldIdLst>
  <p:sldSz cx="9144000" cy="5143500" type="screen16x9"/>
  <p:notesSz cx="6858000" cy="9144000"/>
  <p:embeddedFontLst>
    <p:embeddedFont>
      <p:font typeface="Lilita One" charset="0"/>
      <p:regular r:id="rId17"/>
    </p:embeddedFont>
    <p:embeddedFont>
      <p:font typeface="Nunito"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905CBF4-997A-48DB-AB84-D122EDB72033}">
  <a:tblStyle styleId="{3905CBF4-997A-48DB-AB84-D122EDB7203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p:scale>
          <a:sx n="100" d="100"/>
          <a:sy n="100" d="100"/>
        </p:scale>
        <p:origin x="-51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5683393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867aee8ab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867aee8ab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52"/>
        <p:cNvGrpSpPr/>
        <p:nvPr/>
      </p:nvGrpSpPr>
      <p:grpSpPr>
        <a:xfrm>
          <a:off x="0" y="0"/>
          <a:ext cx="0" cy="0"/>
          <a:chOff x="0" y="0"/>
          <a:chExt cx="0" cy="0"/>
        </a:xfrm>
      </p:grpSpPr>
      <p:sp>
        <p:nvSpPr>
          <p:cNvPr id="453" name="Google Shape;453;p8"/>
          <p:cNvSpPr txBox="1">
            <a:spLocks noGrp="1"/>
          </p:cNvSpPr>
          <p:nvPr>
            <p:ph type="title"/>
          </p:nvPr>
        </p:nvSpPr>
        <p:spPr>
          <a:xfrm>
            <a:off x="949213" y="3507675"/>
            <a:ext cx="4114800" cy="2547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1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454" name="Google Shape;454;p8"/>
          <p:cNvSpPr txBox="1">
            <a:spLocks noGrp="1"/>
          </p:cNvSpPr>
          <p:nvPr>
            <p:ph type="subTitle" idx="1"/>
          </p:nvPr>
        </p:nvSpPr>
        <p:spPr>
          <a:xfrm>
            <a:off x="951313" y="1131650"/>
            <a:ext cx="4110600" cy="2249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28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455" name="Google Shape;455;p8"/>
          <p:cNvSpPr/>
          <p:nvPr/>
        </p:nvSpPr>
        <p:spPr>
          <a:xfrm>
            <a:off x="6512060" y="3505300"/>
            <a:ext cx="2631929" cy="1638202"/>
          </a:xfrm>
          <a:custGeom>
            <a:avLst/>
            <a:gdLst/>
            <a:ahLst/>
            <a:cxnLst/>
            <a:rect l="l" t="t" r="r" b="b"/>
            <a:pathLst>
              <a:path w="88909" h="55340" extrusionOk="0">
                <a:moveTo>
                  <a:pt x="88908" y="0"/>
                </a:moveTo>
                <a:cubicBezTo>
                  <a:pt x="88908" y="0"/>
                  <a:pt x="58168" y="5172"/>
                  <a:pt x="55339" y="24595"/>
                </a:cubicBezTo>
                <a:cubicBezTo>
                  <a:pt x="53680" y="35682"/>
                  <a:pt x="45717" y="37631"/>
                  <a:pt x="40161" y="37631"/>
                </a:cubicBezTo>
                <a:cubicBezTo>
                  <a:pt x="38791" y="37631"/>
                  <a:pt x="37568" y="37513"/>
                  <a:pt x="36621" y="37383"/>
                </a:cubicBezTo>
                <a:cubicBezTo>
                  <a:pt x="35777" y="37271"/>
                  <a:pt x="34940" y="37215"/>
                  <a:pt x="34112" y="37215"/>
                </a:cubicBezTo>
                <a:cubicBezTo>
                  <a:pt x="28107" y="37215"/>
                  <a:pt x="22606" y="40140"/>
                  <a:pt x="18826" y="45545"/>
                </a:cubicBezTo>
                <a:cubicBezTo>
                  <a:pt x="14530" y="51692"/>
                  <a:pt x="6151" y="54142"/>
                  <a:pt x="0" y="55339"/>
                </a:cubicBezTo>
                <a:lnTo>
                  <a:pt x="88908" y="55339"/>
                </a:lnTo>
                <a:lnTo>
                  <a:pt x="88908"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6" name="Google Shape;456;p8"/>
          <p:cNvSpPr/>
          <p:nvPr/>
        </p:nvSpPr>
        <p:spPr>
          <a:xfrm>
            <a:off x="0" y="0"/>
            <a:ext cx="1822326" cy="2552773"/>
          </a:xfrm>
          <a:custGeom>
            <a:avLst/>
            <a:gdLst/>
            <a:ahLst/>
            <a:cxnLst/>
            <a:rect l="l" t="t" r="r" b="b"/>
            <a:pathLst>
              <a:path w="49719" h="69648" extrusionOk="0">
                <a:moveTo>
                  <a:pt x="0" y="1"/>
                </a:moveTo>
                <a:lnTo>
                  <a:pt x="0" y="69648"/>
                </a:lnTo>
                <a:cubicBezTo>
                  <a:pt x="7726" y="62086"/>
                  <a:pt x="13329" y="52510"/>
                  <a:pt x="9032" y="42442"/>
                </a:cubicBezTo>
                <a:cubicBezTo>
                  <a:pt x="684" y="23087"/>
                  <a:pt x="10447" y="12185"/>
                  <a:pt x="21914" y="12185"/>
                </a:cubicBezTo>
                <a:cubicBezTo>
                  <a:pt x="22406" y="12185"/>
                  <a:pt x="22900" y="12205"/>
                  <a:pt x="23397" y="12245"/>
                </a:cubicBezTo>
                <a:cubicBezTo>
                  <a:pt x="25475" y="12417"/>
                  <a:pt x="27419" y="12499"/>
                  <a:pt x="29233" y="12499"/>
                </a:cubicBezTo>
                <a:cubicBezTo>
                  <a:pt x="43567" y="12499"/>
                  <a:pt x="49719" y="7342"/>
                  <a:pt x="48753" y="1"/>
                </a:cubicBez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2"/>
        </a:solidFill>
        <a:effectLst/>
      </p:bgPr>
    </p:bg>
    <p:spTree>
      <p:nvGrpSpPr>
        <p:cNvPr id="1" name="Shape 682"/>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683"/>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 Background1">
  <p:cSld name="CUSTOM_3">
    <p:spTree>
      <p:nvGrpSpPr>
        <p:cNvPr id="1" name="Shape 1329"/>
        <p:cNvGrpSpPr/>
        <p:nvPr/>
      </p:nvGrpSpPr>
      <p:grpSpPr>
        <a:xfrm>
          <a:off x="0" y="0"/>
          <a:ext cx="0" cy="0"/>
          <a:chOff x="0" y="0"/>
          <a:chExt cx="0" cy="0"/>
        </a:xfrm>
      </p:grpSpPr>
      <p:sp>
        <p:nvSpPr>
          <p:cNvPr id="1330" name="Google Shape;1330;p28"/>
          <p:cNvSpPr/>
          <p:nvPr/>
        </p:nvSpPr>
        <p:spPr>
          <a:xfrm>
            <a:off x="6115050" y="3258175"/>
            <a:ext cx="3028907" cy="1885295"/>
          </a:xfrm>
          <a:custGeom>
            <a:avLst/>
            <a:gdLst/>
            <a:ahLst/>
            <a:cxnLst/>
            <a:rect l="l" t="t" r="r" b="b"/>
            <a:pathLst>
              <a:path w="88909" h="55340" extrusionOk="0">
                <a:moveTo>
                  <a:pt x="88908" y="0"/>
                </a:moveTo>
                <a:cubicBezTo>
                  <a:pt x="88908" y="0"/>
                  <a:pt x="58168" y="5172"/>
                  <a:pt x="55339" y="24595"/>
                </a:cubicBezTo>
                <a:cubicBezTo>
                  <a:pt x="53680" y="35682"/>
                  <a:pt x="45717" y="37631"/>
                  <a:pt x="40161" y="37631"/>
                </a:cubicBezTo>
                <a:cubicBezTo>
                  <a:pt x="38791" y="37631"/>
                  <a:pt x="37568" y="37513"/>
                  <a:pt x="36621" y="37383"/>
                </a:cubicBezTo>
                <a:cubicBezTo>
                  <a:pt x="35777" y="37271"/>
                  <a:pt x="34940" y="37215"/>
                  <a:pt x="34112" y="37215"/>
                </a:cubicBezTo>
                <a:cubicBezTo>
                  <a:pt x="28107" y="37215"/>
                  <a:pt x="22606" y="40140"/>
                  <a:pt x="18826" y="45545"/>
                </a:cubicBezTo>
                <a:cubicBezTo>
                  <a:pt x="14530" y="51692"/>
                  <a:pt x="6151" y="54142"/>
                  <a:pt x="0" y="55339"/>
                </a:cubicBezTo>
                <a:lnTo>
                  <a:pt x="88908" y="55339"/>
                </a:lnTo>
                <a:lnTo>
                  <a:pt x="88908"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1" name="Google Shape;1331;p28"/>
          <p:cNvSpPr/>
          <p:nvPr/>
        </p:nvSpPr>
        <p:spPr>
          <a:xfrm>
            <a:off x="0" y="0"/>
            <a:ext cx="1943143" cy="2722018"/>
          </a:xfrm>
          <a:custGeom>
            <a:avLst/>
            <a:gdLst/>
            <a:ahLst/>
            <a:cxnLst/>
            <a:rect l="l" t="t" r="r" b="b"/>
            <a:pathLst>
              <a:path w="49719" h="69648" extrusionOk="0">
                <a:moveTo>
                  <a:pt x="0" y="1"/>
                </a:moveTo>
                <a:lnTo>
                  <a:pt x="0" y="69648"/>
                </a:lnTo>
                <a:cubicBezTo>
                  <a:pt x="7726" y="62086"/>
                  <a:pt x="13329" y="52510"/>
                  <a:pt x="9032" y="42442"/>
                </a:cubicBezTo>
                <a:cubicBezTo>
                  <a:pt x="684" y="23087"/>
                  <a:pt x="10447" y="12185"/>
                  <a:pt x="21914" y="12185"/>
                </a:cubicBezTo>
                <a:cubicBezTo>
                  <a:pt x="22406" y="12185"/>
                  <a:pt x="22900" y="12205"/>
                  <a:pt x="23397" y="12245"/>
                </a:cubicBezTo>
                <a:cubicBezTo>
                  <a:pt x="25475" y="12417"/>
                  <a:pt x="27419" y="12499"/>
                  <a:pt x="29233" y="12499"/>
                </a:cubicBezTo>
                <a:cubicBezTo>
                  <a:pt x="43567" y="12499"/>
                  <a:pt x="49719" y="7342"/>
                  <a:pt x="48753" y="1"/>
                </a:cubicBez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332" name="Google Shape;1332;p28"/>
          <p:cNvGrpSpPr/>
          <p:nvPr/>
        </p:nvGrpSpPr>
        <p:grpSpPr>
          <a:xfrm>
            <a:off x="6873272" y="2960366"/>
            <a:ext cx="2214279" cy="2073916"/>
            <a:chOff x="5158247" y="4662291"/>
            <a:chExt cx="2214279" cy="2073916"/>
          </a:xfrm>
        </p:grpSpPr>
        <p:sp>
          <p:nvSpPr>
            <p:cNvPr id="1333" name="Google Shape;1333;p28"/>
            <p:cNvSpPr/>
            <p:nvPr/>
          </p:nvSpPr>
          <p:spPr>
            <a:xfrm>
              <a:off x="7115205" y="4662291"/>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rgbClr val="EA54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4" name="Google Shape;1334;p28"/>
            <p:cNvSpPr/>
            <p:nvPr/>
          </p:nvSpPr>
          <p:spPr>
            <a:xfrm>
              <a:off x="5637767" y="5768045"/>
              <a:ext cx="243518" cy="243435"/>
            </a:xfrm>
            <a:custGeom>
              <a:avLst/>
              <a:gdLst/>
              <a:ahLst/>
              <a:cxnLst/>
              <a:rect l="l" t="t" r="r" b="b"/>
              <a:pathLst>
                <a:path w="3758" h="3757" extrusionOk="0">
                  <a:moveTo>
                    <a:pt x="1742" y="0"/>
                  </a:moveTo>
                  <a:lnTo>
                    <a:pt x="1472" y="1145"/>
                  </a:lnTo>
                  <a:lnTo>
                    <a:pt x="275" y="819"/>
                  </a:lnTo>
                  <a:lnTo>
                    <a:pt x="1" y="1959"/>
                  </a:lnTo>
                  <a:lnTo>
                    <a:pt x="1146" y="2286"/>
                  </a:lnTo>
                  <a:lnTo>
                    <a:pt x="819" y="3430"/>
                  </a:lnTo>
                  <a:lnTo>
                    <a:pt x="1960" y="3757"/>
                  </a:lnTo>
                  <a:lnTo>
                    <a:pt x="2286" y="2612"/>
                  </a:lnTo>
                  <a:lnTo>
                    <a:pt x="3431" y="2939"/>
                  </a:lnTo>
                  <a:lnTo>
                    <a:pt x="3757" y="1798"/>
                  </a:lnTo>
                  <a:lnTo>
                    <a:pt x="2613" y="1472"/>
                  </a:lnTo>
                  <a:lnTo>
                    <a:pt x="2887" y="327"/>
                  </a:lnTo>
                  <a:lnTo>
                    <a:pt x="17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5" name="Google Shape;1335;p28"/>
            <p:cNvSpPr/>
            <p:nvPr/>
          </p:nvSpPr>
          <p:spPr>
            <a:xfrm>
              <a:off x="6458128" y="6676013"/>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6" name="Google Shape;1336;p28"/>
            <p:cNvSpPr/>
            <p:nvPr/>
          </p:nvSpPr>
          <p:spPr>
            <a:xfrm>
              <a:off x="6910763" y="6282776"/>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7" name="Google Shape;1337;p28"/>
            <p:cNvSpPr/>
            <p:nvPr/>
          </p:nvSpPr>
          <p:spPr>
            <a:xfrm>
              <a:off x="6812073" y="5866727"/>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8" name="Google Shape;1338;p28"/>
            <p:cNvSpPr/>
            <p:nvPr/>
          </p:nvSpPr>
          <p:spPr>
            <a:xfrm>
              <a:off x="5158247" y="5976166"/>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39" name="Google Shape;1339;p28"/>
          <p:cNvGrpSpPr/>
          <p:nvPr/>
        </p:nvGrpSpPr>
        <p:grpSpPr>
          <a:xfrm flipH="1">
            <a:off x="6873272" y="-5"/>
            <a:ext cx="2270722" cy="1272963"/>
            <a:chOff x="5158247" y="5768045"/>
            <a:chExt cx="2270722" cy="1272963"/>
          </a:xfrm>
        </p:grpSpPr>
        <p:sp>
          <p:nvSpPr>
            <p:cNvPr id="1340" name="Google Shape;1340;p28"/>
            <p:cNvSpPr/>
            <p:nvPr/>
          </p:nvSpPr>
          <p:spPr>
            <a:xfrm>
              <a:off x="5554655" y="6557766"/>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1" name="Google Shape;1341;p28"/>
            <p:cNvSpPr/>
            <p:nvPr/>
          </p:nvSpPr>
          <p:spPr>
            <a:xfrm>
              <a:off x="5637767" y="5768045"/>
              <a:ext cx="243518" cy="243435"/>
            </a:xfrm>
            <a:custGeom>
              <a:avLst/>
              <a:gdLst/>
              <a:ahLst/>
              <a:cxnLst/>
              <a:rect l="l" t="t" r="r" b="b"/>
              <a:pathLst>
                <a:path w="3758" h="3757" extrusionOk="0">
                  <a:moveTo>
                    <a:pt x="1742" y="0"/>
                  </a:moveTo>
                  <a:lnTo>
                    <a:pt x="1472" y="1145"/>
                  </a:lnTo>
                  <a:lnTo>
                    <a:pt x="275" y="819"/>
                  </a:lnTo>
                  <a:lnTo>
                    <a:pt x="1" y="1959"/>
                  </a:lnTo>
                  <a:lnTo>
                    <a:pt x="1146" y="2286"/>
                  </a:lnTo>
                  <a:lnTo>
                    <a:pt x="819" y="3430"/>
                  </a:lnTo>
                  <a:lnTo>
                    <a:pt x="1960" y="3757"/>
                  </a:lnTo>
                  <a:lnTo>
                    <a:pt x="2286" y="2612"/>
                  </a:lnTo>
                  <a:lnTo>
                    <a:pt x="3431" y="2939"/>
                  </a:lnTo>
                  <a:lnTo>
                    <a:pt x="3757" y="1798"/>
                  </a:lnTo>
                  <a:lnTo>
                    <a:pt x="2613" y="1472"/>
                  </a:lnTo>
                  <a:lnTo>
                    <a:pt x="2887" y="327"/>
                  </a:lnTo>
                  <a:lnTo>
                    <a:pt x="17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2" name="Google Shape;1342;p28"/>
            <p:cNvSpPr/>
            <p:nvPr/>
          </p:nvSpPr>
          <p:spPr>
            <a:xfrm>
              <a:off x="7372528" y="6980813"/>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3" name="Google Shape;1343;p28"/>
            <p:cNvSpPr/>
            <p:nvPr/>
          </p:nvSpPr>
          <p:spPr>
            <a:xfrm>
              <a:off x="6910763" y="6282776"/>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4" name="Google Shape;1344;p28"/>
            <p:cNvSpPr/>
            <p:nvPr/>
          </p:nvSpPr>
          <p:spPr>
            <a:xfrm>
              <a:off x="6812073" y="5866727"/>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5" name="Google Shape;1345;p28"/>
            <p:cNvSpPr/>
            <p:nvPr/>
          </p:nvSpPr>
          <p:spPr>
            <a:xfrm>
              <a:off x="5158247" y="5976166"/>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 Background2">
  <p:cSld name="CUSTOM_3_1">
    <p:spTree>
      <p:nvGrpSpPr>
        <p:cNvPr id="1" name="Shape 1346"/>
        <p:cNvGrpSpPr/>
        <p:nvPr/>
      </p:nvGrpSpPr>
      <p:grpSpPr>
        <a:xfrm>
          <a:off x="0" y="0"/>
          <a:ext cx="0" cy="0"/>
          <a:chOff x="0" y="0"/>
          <a:chExt cx="0" cy="0"/>
        </a:xfrm>
      </p:grpSpPr>
      <p:sp>
        <p:nvSpPr>
          <p:cNvPr id="1347" name="Google Shape;1347;p29"/>
          <p:cNvSpPr/>
          <p:nvPr/>
        </p:nvSpPr>
        <p:spPr>
          <a:xfrm>
            <a:off x="5726630" y="4669766"/>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8" name="Google Shape;1348;p29"/>
          <p:cNvSpPr/>
          <p:nvPr/>
        </p:nvSpPr>
        <p:spPr>
          <a:xfrm>
            <a:off x="4285742" y="4718245"/>
            <a:ext cx="243518" cy="243435"/>
          </a:xfrm>
          <a:custGeom>
            <a:avLst/>
            <a:gdLst/>
            <a:ahLst/>
            <a:cxnLst/>
            <a:rect l="l" t="t" r="r" b="b"/>
            <a:pathLst>
              <a:path w="3758" h="3757" extrusionOk="0">
                <a:moveTo>
                  <a:pt x="1742" y="0"/>
                </a:moveTo>
                <a:lnTo>
                  <a:pt x="1472" y="1145"/>
                </a:lnTo>
                <a:lnTo>
                  <a:pt x="275" y="819"/>
                </a:lnTo>
                <a:lnTo>
                  <a:pt x="1" y="1959"/>
                </a:lnTo>
                <a:lnTo>
                  <a:pt x="1146" y="2286"/>
                </a:lnTo>
                <a:lnTo>
                  <a:pt x="819" y="3430"/>
                </a:lnTo>
                <a:lnTo>
                  <a:pt x="1960" y="3757"/>
                </a:lnTo>
                <a:lnTo>
                  <a:pt x="2286" y="2612"/>
                </a:lnTo>
                <a:lnTo>
                  <a:pt x="3431" y="2939"/>
                </a:lnTo>
                <a:lnTo>
                  <a:pt x="3757" y="1798"/>
                </a:lnTo>
                <a:lnTo>
                  <a:pt x="2613" y="1472"/>
                </a:lnTo>
                <a:lnTo>
                  <a:pt x="2887" y="327"/>
                </a:lnTo>
                <a:lnTo>
                  <a:pt x="17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9" name="Google Shape;1349;p29"/>
          <p:cNvSpPr/>
          <p:nvPr/>
        </p:nvSpPr>
        <p:spPr>
          <a:xfrm>
            <a:off x="6096703" y="5092813"/>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0" name="Google Shape;1350;p29"/>
          <p:cNvSpPr/>
          <p:nvPr/>
        </p:nvSpPr>
        <p:spPr>
          <a:xfrm>
            <a:off x="5634938" y="4394776"/>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1" name="Google Shape;1351;p29"/>
          <p:cNvSpPr/>
          <p:nvPr/>
        </p:nvSpPr>
        <p:spPr>
          <a:xfrm>
            <a:off x="5383848" y="4664527"/>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2" name="Google Shape;1352;p29"/>
          <p:cNvSpPr/>
          <p:nvPr/>
        </p:nvSpPr>
        <p:spPr>
          <a:xfrm>
            <a:off x="3882422" y="4088166"/>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3" name="Google Shape;1353;p29"/>
          <p:cNvSpPr/>
          <p:nvPr/>
        </p:nvSpPr>
        <p:spPr>
          <a:xfrm rot="-5400000">
            <a:off x="379925" y="2820412"/>
            <a:ext cx="1943143" cy="2722018"/>
          </a:xfrm>
          <a:custGeom>
            <a:avLst/>
            <a:gdLst/>
            <a:ahLst/>
            <a:cxnLst/>
            <a:rect l="l" t="t" r="r" b="b"/>
            <a:pathLst>
              <a:path w="49719" h="69648" extrusionOk="0">
                <a:moveTo>
                  <a:pt x="0" y="1"/>
                </a:moveTo>
                <a:lnTo>
                  <a:pt x="0" y="69648"/>
                </a:lnTo>
                <a:cubicBezTo>
                  <a:pt x="7726" y="62086"/>
                  <a:pt x="13329" y="52510"/>
                  <a:pt x="9032" y="42442"/>
                </a:cubicBezTo>
                <a:cubicBezTo>
                  <a:pt x="684" y="23087"/>
                  <a:pt x="10447" y="12185"/>
                  <a:pt x="21914" y="12185"/>
                </a:cubicBezTo>
                <a:cubicBezTo>
                  <a:pt x="22406" y="12185"/>
                  <a:pt x="22900" y="12205"/>
                  <a:pt x="23397" y="12245"/>
                </a:cubicBezTo>
                <a:cubicBezTo>
                  <a:pt x="25475" y="12417"/>
                  <a:pt x="27419" y="12499"/>
                  <a:pt x="29233" y="12499"/>
                </a:cubicBezTo>
                <a:cubicBezTo>
                  <a:pt x="43567" y="12499"/>
                  <a:pt x="49719" y="7342"/>
                  <a:pt x="48753" y="1"/>
                </a:cubicBez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4" name="Google Shape;1354;p29"/>
          <p:cNvSpPr/>
          <p:nvPr/>
        </p:nvSpPr>
        <p:spPr>
          <a:xfrm rot="-5400000">
            <a:off x="6696375" y="562275"/>
            <a:ext cx="3028907" cy="1885295"/>
          </a:xfrm>
          <a:custGeom>
            <a:avLst/>
            <a:gdLst/>
            <a:ahLst/>
            <a:cxnLst/>
            <a:rect l="l" t="t" r="r" b="b"/>
            <a:pathLst>
              <a:path w="88909" h="55340" extrusionOk="0">
                <a:moveTo>
                  <a:pt x="88908" y="0"/>
                </a:moveTo>
                <a:cubicBezTo>
                  <a:pt x="88908" y="0"/>
                  <a:pt x="58168" y="5172"/>
                  <a:pt x="55339" y="24595"/>
                </a:cubicBezTo>
                <a:cubicBezTo>
                  <a:pt x="53680" y="35682"/>
                  <a:pt x="45717" y="37631"/>
                  <a:pt x="40161" y="37631"/>
                </a:cubicBezTo>
                <a:cubicBezTo>
                  <a:pt x="38791" y="37631"/>
                  <a:pt x="37568" y="37513"/>
                  <a:pt x="36621" y="37383"/>
                </a:cubicBezTo>
                <a:cubicBezTo>
                  <a:pt x="35777" y="37271"/>
                  <a:pt x="34940" y="37215"/>
                  <a:pt x="34112" y="37215"/>
                </a:cubicBezTo>
                <a:cubicBezTo>
                  <a:pt x="28107" y="37215"/>
                  <a:pt x="22606" y="40140"/>
                  <a:pt x="18826" y="45545"/>
                </a:cubicBezTo>
                <a:cubicBezTo>
                  <a:pt x="14530" y="51692"/>
                  <a:pt x="6151" y="54142"/>
                  <a:pt x="0" y="55339"/>
                </a:cubicBezTo>
                <a:lnTo>
                  <a:pt x="88908" y="55339"/>
                </a:lnTo>
                <a:lnTo>
                  <a:pt x="88908"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5" name="Google Shape;1355;p29"/>
          <p:cNvSpPr/>
          <p:nvPr/>
        </p:nvSpPr>
        <p:spPr>
          <a:xfrm>
            <a:off x="-9525" y="-9525"/>
            <a:ext cx="1943143" cy="2722018"/>
          </a:xfrm>
          <a:custGeom>
            <a:avLst/>
            <a:gdLst/>
            <a:ahLst/>
            <a:cxnLst/>
            <a:rect l="l" t="t" r="r" b="b"/>
            <a:pathLst>
              <a:path w="49719" h="69648" extrusionOk="0">
                <a:moveTo>
                  <a:pt x="0" y="1"/>
                </a:moveTo>
                <a:lnTo>
                  <a:pt x="0" y="69648"/>
                </a:lnTo>
                <a:cubicBezTo>
                  <a:pt x="7726" y="62086"/>
                  <a:pt x="13329" y="52510"/>
                  <a:pt x="9032" y="42442"/>
                </a:cubicBezTo>
                <a:cubicBezTo>
                  <a:pt x="684" y="23087"/>
                  <a:pt x="10447" y="12185"/>
                  <a:pt x="21914" y="12185"/>
                </a:cubicBezTo>
                <a:cubicBezTo>
                  <a:pt x="22406" y="12185"/>
                  <a:pt x="22900" y="12205"/>
                  <a:pt x="23397" y="12245"/>
                </a:cubicBezTo>
                <a:cubicBezTo>
                  <a:pt x="25475" y="12417"/>
                  <a:pt x="27419" y="12499"/>
                  <a:pt x="29233" y="12499"/>
                </a:cubicBezTo>
                <a:cubicBezTo>
                  <a:pt x="43567" y="12499"/>
                  <a:pt x="49719" y="7342"/>
                  <a:pt x="48753" y="1"/>
                </a:cubicBez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6" name="Google Shape;1356;p29"/>
          <p:cNvSpPr/>
          <p:nvPr/>
        </p:nvSpPr>
        <p:spPr>
          <a:xfrm rot="-5400000" flipH="1">
            <a:off x="7042571" y="3042089"/>
            <a:ext cx="1707214" cy="2514607"/>
          </a:xfrm>
          <a:custGeom>
            <a:avLst/>
            <a:gdLst/>
            <a:ahLst/>
            <a:cxnLst/>
            <a:rect l="l" t="t" r="r" b="b"/>
            <a:pathLst>
              <a:path w="49132" h="72368" extrusionOk="0">
                <a:moveTo>
                  <a:pt x="49132" y="0"/>
                </a:moveTo>
                <a:cubicBezTo>
                  <a:pt x="41136" y="7888"/>
                  <a:pt x="35311" y="17791"/>
                  <a:pt x="39773" y="28294"/>
                </a:cubicBezTo>
                <a:cubicBezTo>
                  <a:pt x="48228" y="47901"/>
                  <a:pt x="37471" y="61791"/>
                  <a:pt x="25839" y="61791"/>
                </a:cubicBezTo>
                <a:cubicBezTo>
                  <a:pt x="25045" y="61791"/>
                  <a:pt x="24247" y="61726"/>
                  <a:pt x="23450" y="61594"/>
                </a:cubicBezTo>
                <a:cubicBezTo>
                  <a:pt x="22212" y="61387"/>
                  <a:pt x="20980" y="61285"/>
                  <a:pt x="19763" y="61285"/>
                </a:cubicBezTo>
                <a:cubicBezTo>
                  <a:pt x="12049" y="61285"/>
                  <a:pt x="4888" y="65363"/>
                  <a:pt x="1" y="72368"/>
                </a:cubicBezTo>
                <a:lnTo>
                  <a:pt x="49132" y="72368"/>
                </a:lnTo>
                <a:lnTo>
                  <a:pt x="49132"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7" name="Google Shape;1357;p29"/>
          <p:cNvSpPr/>
          <p:nvPr/>
        </p:nvSpPr>
        <p:spPr>
          <a:xfrm flipH="1">
            <a:off x="6427115" y="310041"/>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8" name="Google Shape;1358;p29"/>
          <p:cNvSpPr/>
          <p:nvPr/>
        </p:nvSpPr>
        <p:spPr>
          <a:xfrm flipH="1">
            <a:off x="4810122" y="1114088"/>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9" name="Google Shape;1359;p29"/>
          <p:cNvSpPr/>
          <p:nvPr/>
        </p:nvSpPr>
        <p:spPr>
          <a:xfrm flipH="1">
            <a:off x="5271822" y="416051"/>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0" name="Google Shape;1360;p29"/>
          <p:cNvSpPr/>
          <p:nvPr/>
        </p:nvSpPr>
        <p:spPr>
          <a:xfrm flipH="1">
            <a:off x="5370578" y="2"/>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1" name="Google Shape;1361;p29"/>
          <p:cNvSpPr/>
          <p:nvPr/>
        </p:nvSpPr>
        <p:spPr>
          <a:xfrm flipH="1">
            <a:off x="7020645" y="109441"/>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 Background3">
  <p:cSld name="CUSTOM_3_1_1">
    <p:spTree>
      <p:nvGrpSpPr>
        <p:cNvPr id="1" name="Shape 1362"/>
        <p:cNvGrpSpPr/>
        <p:nvPr/>
      </p:nvGrpSpPr>
      <p:grpSpPr>
        <a:xfrm>
          <a:off x="0" y="0"/>
          <a:ext cx="0" cy="0"/>
          <a:chOff x="0" y="0"/>
          <a:chExt cx="0" cy="0"/>
        </a:xfrm>
      </p:grpSpPr>
      <p:sp>
        <p:nvSpPr>
          <p:cNvPr id="1363" name="Google Shape;1363;p30"/>
          <p:cNvSpPr/>
          <p:nvPr/>
        </p:nvSpPr>
        <p:spPr>
          <a:xfrm>
            <a:off x="8317430" y="4498316"/>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4" name="Google Shape;1364;p30"/>
          <p:cNvSpPr/>
          <p:nvPr/>
        </p:nvSpPr>
        <p:spPr>
          <a:xfrm>
            <a:off x="6876542" y="4546795"/>
            <a:ext cx="243518" cy="243435"/>
          </a:xfrm>
          <a:custGeom>
            <a:avLst/>
            <a:gdLst/>
            <a:ahLst/>
            <a:cxnLst/>
            <a:rect l="l" t="t" r="r" b="b"/>
            <a:pathLst>
              <a:path w="3758" h="3757" extrusionOk="0">
                <a:moveTo>
                  <a:pt x="1742" y="0"/>
                </a:moveTo>
                <a:lnTo>
                  <a:pt x="1472" y="1145"/>
                </a:lnTo>
                <a:lnTo>
                  <a:pt x="275" y="819"/>
                </a:lnTo>
                <a:lnTo>
                  <a:pt x="1" y="1959"/>
                </a:lnTo>
                <a:lnTo>
                  <a:pt x="1146" y="2286"/>
                </a:lnTo>
                <a:lnTo>
                  <a:pt x="819" y="3430"/>
                </a:lnTo>
                <a:lnTo>
                  <a:pt x="1960" y="3757"/>
                </a:lnTo>
                <a:lnTo>
                  <a:pt x="2286" y="2612"/>
                </a:lnTo>
                <a:lnTo>
                  <a:pt x="3431" y="2939"/>
                </a:lnTo>
                <a:lnTo>
                  <a:pt x="3757" y="1798"/>
                </a:lnTo>
                <a:lnTo>
                  <a:pt x="2613" y="1472"/>
                </a:lnTo>
                <a:lnTo>
                  <a:pt x="2887" y="327"/>
                </a:lnTo>
                <a:lnTo>
                  <a:pt x="17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5" name="Google Shape;1365;p30"/>
          <p:cNvSpPr/>
          <p:nvPr/>
        </p:nvSpPr>
        <p:spPr>
          <a:xfrm>
            <a:off x="8687503" y="4921363"/>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6" name="Google Shape;1366;p30"/>
          <p:cNvSpPr/>
          <p:nvPr/>
        </p:nvSpPr>
        <p:spPr>
          <a:xfrm>
            <a:off x="8225738" y="4223326"/>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7" name="Google Shape;1367;p30"/>
          <p:cNvSpPr/>
          <p:nvPr/>
        </p:nvSpPr>
        <p:spPr>
          <a:xfrm>
            <a:off x="7974648" y="4493077"/>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8" name="Google Shape;1368;p30"/>
          <p:cNvSpPr/>
          <p:nvPr/>
        </p:nvSpPr>
        <p:spPr>
          <a:xfrm>
            <a:off x="6473222" y="3916716"/>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9" name="Google Shape;1369;p30"/>
          <p:cNvSpPr/>
          <p:nvPr/>
        </p:nvSpPr>
        <p:spPr>
          <a:xfrm flipH="1">
            <a:off x="8490265" y="310041"/>
            <a:ext cx="257321" cy="257560"/>
          </a:xfrm>
          <a:custGeom>
            <a:avLst/>
            <a:gdLst/>
            <a:ahLst/>
            <a:cxnLst/>
            <a:rect l="l" t="t" r="r" b="b"/>
            <a:pathLst>
              <a:path w="3971" h="3975" extrusionOk="0">
                <a:moveTo>
                  <a:pt x="2286" y="1"/>
                </a:moveTo>
                <a:lnTo>
                  <a:pt x="1032" y="218"/>
                </a:lnTo>
                <a:lnTo>
                  <a:pt x="1250" y="1472"/>
                </a:lnTo>
                <a:lnTo>
                  <a:pt x="0" y="1689"/>
                </a:lnTo>
                <a:lnTo>
                  <a:pt x="218" y="2939"/>
                </a:lnTo>
                <a:lnTo>
                  <a:pt x="1467" y="2721"/>
                </a:lnTo>
                <a:lnTo>
                  <a:pt x="1685" y="3975"/>
                </a:lnTo>
                <a:lnTo>
                  <a:pt x="2939" y="3757"/>
                </a:lnTo>
                <a:lnTo>
                  <a:pt x="2721" y="2503"/>
                </a:lnTo>
                <a:lnTo>
                  <a:pt x="3970" y="2286"/>
                </a:lnTo>
                <a:lnTo>
                  <a:pt x="3753" y="1037"/>
                </a:lnTo>
                <a:lnTo>
                  <a:pt x="2503" y="1254"/>
                </a:lnTo>
                <a:lnTo>
                  <a:pt x="22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0" name="Google Shape;1370;p30"/>
          <p:cNvSpPr/>
          <p:nvPr/>
        </p:nvSpPr>
        <p:spPr>
          <a:xfrm flipH="1">
            <a:off x="6873272" y="1114088"/>
            <a:ext cx="56441" cy="60195"/>
          </a:xfrm>
          <a:custGeom>
            <a:avLst/>
            <a:gdLst/>
            <a:ahLst/>
            <a:cxnLst/>
            <a:rect l="l" t="t" r="r" b="b"/>
            <a:pathLst>
              <a:path w="871" h="929" extrusionOk="0">
                <a:moveTo>
                  <a:pt x="436" y="1"/>
                </a:moveTo>
                <a:cubicBezTo>
                  <a:pt x="166" y="1"/>
                  <a:pt x="0" y="219"/>
                  <a:pt x="0" y="436"/>
                </a:cubicBezTo>
                <a:cubicBezTo>
                  <a:pt x="0" y="710"/>
                  <a:pt x="166" y="928"/>
                  <a:pt x="436" y="928"/>
                </a:cubicBezTo>
                <a:cubicBezTo>
                  <a:pt x="710" y="928"/>
                  <a:pt x="871" y="710"/>
                  <a:pt x="871" y="436"/>
                </a:cubicBezTo>
                <a:cubicBezTo>
                  <a:pt x="871" y="219"/>
                  <a:pt x="710" y="1"/>
                  <a:pt x="4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1" name="Google Shape;1371;p30"/>
          <p:cNvSpPr/>
          <p:nvPr/>
        </p:nvSpPr>
        <p:spPr>
          <a:xfrm flipH="1">
            <a:off x="7334972" y="416051"/>
            <a:ext cx="56506" cy="60130"/>
          </a:xfrm>
          <a:custGeom>
            <a:avLst/>
            <a:gdLst/>
            <a:ahLst/>
            <a:cxnLst/>
            <a:rect l="l" t="t" r="r" b="b"/>
            <a:pathLst>
              <a:path w="872" h="928" extrusionOk="0">
                <a:moveTo>
                  <a:pt x="436" y="0"/>
                </a:moveTo>
                <a:cubicBezTo>
                  <a:pt x="218" y="0"/>
                  <a:pt x="1" y="218"/>
                  <a:pt x="1" y="492"/>
                </a:cubicBezTo>
                <a:cubicBezTo>
                  <a:pt x="1" y="710"/>
                  <a:pt x="218" y="928"/>
                  <a:pt x="436" y="928"/>
                </a:cubicBezTo>
                <a:cubicBezTo>
                  <a:pt x="706" y="928"/>
                  <a:pt x="871" y="710"/>
                  <a:pt x="871" y="492"/>
                </a:cubicBezTo>
                <a:cubicBezTo>
                  <a:pt x="871" y="218"/>
                  <a:pt x="706" y="0"/>
                  <a:pt x="4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2" name="Google Shape;1372;p30"/>
          <p:cNvSpPr/>
          <p:nvPr/>
        </p:nvSpPr>
        <p:spPr>
          <a:xfrm flipH="1">
            <a:off x="7433728" y="2"/>
            <a:ext cx="56441" cy="56501"/>
          </a:xfrm>
          <a:custGeom>
            <a:avLst/>
            <a:gdLst/>
            <a:ahLst/>
            <a:cxnLst/>
            <a:rect l="l" t="t" r="r" b="b"/>
            <a:pathLst>
              <a:path w="871" h="872" extrusionOk="0">
                <a:moveTo>
                  <a:pt x="435" y="1"/>
                </a:moveTo>
                <a:cubicBezTo>
                  <a:pt x="218" y="1"/>
                  <a:pt x="0" y="166"/>
                  <a:pt x="0" y="436"/>
                </a:cubicBezTo>
                <a:cubicBezTo>
                  <a:pt x="0" y="710"/>
                  <a:pt x="218" y="871"/>
                  <a:pt x="435" y="871"/>
                </a:cubicBezTo>
                <a:cubicBezTo>
                  <a:pt x="705" y="871"/>
                  <a:pt x="871" y="710"/>
                  <a:pt x="871" y="436"/>
                </a:cubicBezTo>
                <a:cubicBezTo>
                  <a:pt x="871" y="166"/>
                  <a:pt x="705" y="1"/>
                  <a:pt x="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3" name="Google Shape;1373;p30"/>
          <p:cNvSpPr/>
          <p:nvPr/>
        </p:nvSpPr>
        <p:spPr>
          <a:xfrm flipH="1">
            <a:off x="9083795" y="109441"/>
            <a:ext cx="60199" cy="59871"/>
          </a:xfrm>
          <a:custGeom>
            <a:avLst/>
            <a:gdLst/>
            <a:ahLst/>
            <a:cxnLst/>
            <a:rect l="l" t="t" r="r" b="b"/>
            <a:pathLst>
              <a:path w="929" h="924" extrusionOk="0">
                <a:moveTo>
                  <a:pt x="493" y="1"/>
                </a:moveTo>
                <a:cubicBezTo>
                  <a:pt x="219" y="1"/>
                  <a:pt x="1" y="218"/>
                  <a:pt x="1" y="488"/>
                </a:cubicBezTo>
                <a:cubicBezTo>
                  <a:pt x="1" y="706"/>
                  <a:pt x="219" y="924"/>
                  <a:pt x="493" y="924"/>
                </a:cubicBezTo>
                <a:cubicBezTo>
                  <a:pt x="710" y="924"/>
                  <a:pt x="928" y="706"/>
                  <a:pt x="928" y="488"/>
                </a:cubicBezTo>
                <a:cubicBezTo>
                  <a:pt x="928" y="218"/>
                  <a:pt x="710" y="1"/>
                  <a:pt x="4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4" name="Google Shape;1374;p30"/>
          <p:cNvSpPr/>
          <p:nvPr/>
        </p:nvSpPr>
        <p:spPr>
          <a:xfrm rot="5400000">
            <a:off x="-571851" y="2686210"/>
            <a:ext cx="3029130" cy="1885434"/>
          </a:xfrm>
          <a:custGeom>
            <a:avLst/>
            <a:gdLst/>
            <a:ahLst/>
            <a:cxnLst/>
            <a:rect l="l" t="t" r="r" b="b"/>
            <a:pathLst>
              <a:path w="88909" h="55340" extrusionOk="0">
                <a:moveTo>
                  <a:pt x="88908" y="0"/>
                </a:moveTo>
                <a:cubicBezTo>
                  <a:pt x="88908" y="0"/>
                  <a:pt x="58168" y="5172"/>
                  <a:pt x="55339" y="24595"/>
                </a:cubicBezTo>
                <a:cubicBezTo>
                  <a:pt x="53680" y="35682"/>
                  <a:pt x="45717" y="37631"/>
                  <a:pt x="40161" y="37631"/>
                </a:cubicBezTo>
                <a:cubicBezTo>
                  <a:pt x="38791" y="37631"/>
                  <a:pt x="37568" y="37513"/>
                  <a:pt x="36621" y="37383"/>
                </a:cubicBezTo>
                <a:cubicBezTo>
                  <a:pt x="35777" y="37271"/>
                  <a:pt x="34940" y="37215"/>
                  <a:pt x="34112" y="37215"/>
                </a:cubicBezTo>
                <a:cubicBezTo>
                  <a:pt x="28107" y="37215"/>
                  <a:pt x="22606" y="40140"/>
                  <a:pt x="18826" y="45545"/>
                </a:cubicBezTo>
                <a:cubicBezTo>
                  <a:pt x="14530" y="51692"/>
                  <a:pt x="6151" y="54142"/>
                  <a:pt x="0" y="55339"/>
                </a:cubicBezTo>
                <a:lnTo>
                  <a:pt x="88908" y="55339"/>
                </a:lnTo>
                <a:lnTo>
                  <a:pt x="88908"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5" name="Google Shape;1375;p30"/>
          <p:cNvSpPr/>
          <p:nvPr/>
        </p:nvSpPr>
        <p:spPr>
          <a:xfrm rot="-5400000" flipH="1">
            <a:off x="7042571" y="3042089"/>
            <a:ext cx="1707214" cy="2514607"/>
          </a:xfrm>
          <a:custGeom>
            <a:avLst/>
            <a:gdLst/>
            <a:ahLst/>
            <a:cxnLst/>
            <a:rect l="l" t="t" r="r" b="b"/>
            <a:pathLst>
              <a:path w="49132" h="72368" extrusionOk="0">
                <a:moveTo>
                  <a:pt x="49132" y="0"/>
                </a:moveTo>
                <a:cubicBezTo>
                  <a:pt x="41136" y="7888"/>
                  <a:pt x="35311" y="17791"/>
                  <a:pt x="39773" y="28294"/>
                </a:cubicBezTo>
                <a:cubicBezTo>
                  <a:pt x="48228" y="47901"/>
                  <a:pt x="37471" y="61791"/>
                  <a:pt x="25839" y="61791"/>
                </a:cubicBezTo>
                <a:cubicBezTo>
                  <a:pt x="25045" y="61791"/>
                  <a:pt x="24247" y="61726"/>
                  <a:pt x="23450" y="61594"/>
                </a:cubicBezTo>
                <a:cubicBezTo>
                  <a:pt x="22212" y="61387"/>
                  <a:pt x="20980" y="61285"/>
                  <a:pt x="19763" y="61285"/>
                </a:cubicBezTo>
                <a:cubicBezTo>
                  <a:pt x="12049" y="61285"/>
                  <a:pt x="4888" y="65363"/>
                  <a:pt x="1" y="72368"/>
                </a:cubicBezTo>
                <a:lnTo>
                  <a:pt x="49132" y="72368"/>
                </a:lnTo>
                <a:lnTo>
                  <a:pt x="49132" y="0"/>
                </a:ln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6" name="Google Shape;1376;p30"/>
          <p:cNvSpPr/>
          <p:nvPr/>
        </p:nvSpPr>
        <p:spPr>
          <a:xfrm>
            <a:off x="0" y="-9525"/>
            <a:ext cx="4687105" cy="634373"/>
          </a:xfrm>
          <a:custGeom>
            <a:avLst/>
            <a:gdLst/>
            <a:ahLst/>
            <a:cxnLst/>
            <a:rect l="l" t="t" r="r" b="b"/>
            <a:pathLst>
              <a:path w="121830" h="16489" extrusionOk="0">
                <a:moveTo>
                  <a:pt x="0" y="0"/>
                </a:moveTo>
                <a:lnTo>
                  <a:pt x="0" y="16489"/>
                </a:lnTo>
                <a:cubicBezTo>
                  <a:pt x="6168" y="13464"/>
                  <a:pt x="26903" y="8978"/>
                  <a:pt x="43499" y="8978"/>
                </a:cubicBezTo>
                <a:cubicBezTo>
                  <a:pt x="49308" y="8978"/>
                  <a:pt x="54610" y="9528"/>
                  <a:pt x="58603" y="10882"/>
                </a:cubicBezTo>
                <a:cubicBezTo>
                  <a:pt x="64748" y="12941"/>
                  <a:pt x="68805" y="13769"/>
                  <a:pt x="71786" y="13769"/>
                </a:cubicBezTo>
                <a:cubicBezTo>
                  <a:pt x="79047" y="13769"/>
                  <a:pt x="79930" y="8856"/>
                  <a:pt x="89074" y="4845"/>
                </a:cubicBezTo>
                <a:cubicBezTo>
                  <a:pt x="95712" y="1907"/>
                  <a:pt x="117638" y="1741"/>
                  <a:pt x="121829" y="0"/>
                </a:cubicBezTo>
                <a:close/>
              </a:path>
            </a:pathLst>
          </a:custGeom>
          <a:solidFill>
            <a:srgbClr val="EC64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478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lt2"/>
              </a:buClr>
              <a:buSzPts val="2800"/>
              <a:buFont typeface="Lilita One"/>
              <a:buNone/>
              <a:defRPr sz="2800">
                <a:solidFill>
                  <a:schemeClr val="lt2"/>
                </a:solidFill>
                <a:latin typeface="Lilita One"/>
                <a:ea typeface="Lilita One"/>
                <a:cs typeface="Lilita One"/>
                <a:sym typeface="Lilita One"/>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13225" y="1152475"/>
            <a:ext cx="7717500" cy="34470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lt2"/>
              </a:buClr>
              <a:buSzPts val="1800"/>
              <a:buFont typeface="Nunito"/>
              <a:buChar char="●"/>
              <a:defRPr sz="1800">
                <a:solidFill>
                  <a:schemeClr val="lt2"/>
                </a:solidFill>
                <a:latin typeface="Nunito"/>
                <a:ea typeface="Nunito"/>
                <a:cs typeface="Nunito"/>
                <a:sym typeface="Nunito"/>
              </a:defRPr>
            </a:lvl1pPr>
            <a:lvl2pPr marL="914400" lvl="1"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2pPr>
            <a:lvl3pPr marL="1371600" lvl="2"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3pPr>
            <a:lvl4pPr marL="1828800" lvl="3"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4pPr>
            <a:lvl5pPr marL="2286000" lvl="4"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5pPr>
            <a:lvl6pPr marL="2743200" lvl="5"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6pPr>
            <a:lvl7pPr marL="3200400" lvl="6"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7pPr>
            <a:lvl8pPr marL="3657600" lvl="7" indent="-317500" rtl="0">
              <a:lnSpc>
                <a:spcPct val="115000"/>
              </a:lnSpc>
              <a:spcBef>
                <a:spcPts val="1600"/>
              </a:spcBef>
              <a:spcAft>
                <a:spcPts val="0"/>
              </a:spcAft>
              <a:buClr>
                <a:schemeClr val="lt2"/>
              </a:buClr>
              <a:buSzPts val="1400"/>
              <a:buFont typeface="Nunito"/>
              <a:buChar char="○"/>
              <a:defRPr>
                <a:solidFill>
                  <a:schemeClr val="lt2"/>
                </a:solidFill>
                <a:latin typeface="Nunito"/>
                <a:ea typeface="Nunito"/>
                <a:cs typeface="Nunito"/>
                <a:sym typeface="Nunito"/>
              </a:defRPr>
            </a:lvl8pPr>
            <a:lvl9pPr marL="4114800" lvl="8" indent="-317500" rtl="0">
              <a:lnSpc>
                <a:spcPct val="115000"/>
              </a:lnSpc>
              <a:spcBef>
                <a:spcPts val="1600"/>
              </a:spcBef>
              <a:spcAft>
                <a:spcPts val="1600"/>
              </a:spcAft>
              <a:buClr>
                <a:schemeClr val="lt2"/>
              </a:buClr>
              <a:buSzPts val="1400"/>
              <a:buFont typeface="Nunito"/>
              <a:buChar char="■"/>
              <a:defRPr>
                <a:solidFill>
                  <a:schemeClr val="lt2"/>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54" r:id="rId1"/>
    <p:sldLayoutId id="2147483658" r:id="rId2"/>
    <p:sldLayoutId id="2147483659" r:id="rId3"/>
    <p:sldLayoutId id="2147483674" r:id="rId4"/>
    <p:sldLayoutId id="2147483675" r:id="rId5"/>
    <p:sldLayoutId id="214748367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lang="en-US" dirty="0"/>
          </a:p>
          <a:p>
            <a:pPr marL="0" lvl="0" indent="0" algn="ctr" rtl="0">
              <a:spcBef>
                <a:spcPts val="0"/>
              </a:spcBef>
              <a:spcAft>
                <a:spcPts val="0"/>
              </a:spcAft>
              <a:buNone/>
            </a:pPr>
            <a:endParaRPr lang="en-US" dirty="0" smtClean="0"/>
          </a:p>
          <a:p>
            <a:pPr marL="0" lvl="0" indent="0" algn="ctr" rtl="0">
              <a:spcBef>
                <a:spcPts val="0"/>
              </a:spcBef>
              <a:spcAft>
                <a:spcPts val="0"/>
              </a:spcAft>
              <a:buNone/>
            </a:pPr>
            <a:r>
              <a:rPr lang="en-US" dirty="0" smtClean="0"/>
              <a:t>Heart Disease Amongst Women</a:t>
            </a:r>
          </a:p>
          <a:p>
            <a:pPr marL="0" lvl="0" indent="0" algn="ctr" rtl="0">
              <a:spcBef>
                <a:spcPts val="0"/>
              </a:spcBef>
              <a:spcAft>
                <a:spcPts val="0"/>
              </a:spcAft>
              <a:buNone/>
            </a:pPr>
            <a:r>
              <a:rPr lang="en-US" dirty="0" smtClean="0"/>
              <a:t>Date</a:t>
            </a:r>
          </a:p>
          <a:p>
            <a:pPr marL="0" lvl="0" indent="0" algn="ctr" rtl="0">
              <a:spcBef>
                <a:spcPts val="0"/>
              </a:spcBef>
              <a:spcAft>
                <a:spcPts val="0"/>
              </a:spcAft>
              <a:buNone/>
            </a:pPr>
            <a:r>
              <a:rPr lang="en-US" dirty="0" smtClean="0"/>
              <a:t>University</a:t>
            </a:r>
          </a:p>
          <a:p>
            <a:pPr marL="0" lvl="0" indent="0" algn="ctr" rtl="0">
              <a:spcBef>
                <a:spcPts val="0"/>
              </a:spcBef>
              <a:spcAft>
                <a:spcPts val="0"/>
              </a:spcAft>
              <a:buNone/>
            </a:pPr>
            <a:r>
              <a:rPr lang="en-US" dirty="0" smtClean="0"/>
              <a:t>Course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Obesity</a:t>
            </a:r>
            <a:endParaRPr lang="en-US" sz="2400" dirty="0" smtClean="0">
              <a:latin typeface="Times New Roman" pitchFamily="18" charset="0"/>
              <a:cs typeface="Times New Roman" pitchFamily="18" charset="0"/>
            </a:endParaRPr>
          </a:p>
          <a:p>
            <a:pPr marL="342900" algn="l">
              <a:buFont typeface="Arial" pitchFamily="34" charset="0"/>
              <a:buChar char="•"/>
            </a:pPr>
            <a:r>
              <a:rPr lang="en-US" sz="2400" dirty="0" smtClean="0">
                <a:latin typeface="Times New Roman" pitchFamily="18" charset="0"/>
                <a:cs typeface="Times New Roman" pitchFamily="18" charset="0"/>
              </a:rPr>
              <a:t>African women are more obese than men and it has affected their health conditions. The prevalence of obesity amongst women create difficulties in breathing. </a:t>
            </a:r>
          </a:p>
          <a:p>
            <a:pPr marL="342900" algn="l">
              <a:buFont typeface="Arial" pitchFamily="34" charset="0"/>
              <a:buChar char="•"/>
            </a:pPr>
            <a:r>
              <a:rPr lang="en-US" sz="2400" dirty="0" smtClean="0">
                <a:latin typeface="Times New Roman" pitchFamily="18" charset="0"/>
                <a:cs typeface="Times New Roman" pitchFamily="18" charset="0"/>
              </a:rPr>
              <a:t>The heart gets overworked to pump blood to various parts of the body  causing bursting of the heart veins. </a:t>
            </a:r>
          </a:p>
          <a:p>
            <a:pPr marL="342900" algn="l">
              <a:buFont typeface="Arial" pitchFamily="34" charset="0"/>
              <a:buChar char="•"/>
            </a:pPr>
            <a:r>
              <a:rPr lang="en-US" sz="2400" dirty="0" smtClean="0">
                <a:latin typeface="Times New Roman" pitchFamily="18" charset="0"/>
                <a:cs typeface="Times New Roman" pitchFamily="18" charset="0"/>
              </a:rPr>
              <a:t>Most women do not eat balanced diet and lack exercises that could reshape their body designs. </a:t>
            </a:r>
          </a:p>
          <a:p>
            <a:pPr marL="342900" algn="l">
              <a:buFont typeface="Arial" pitchFamily="34" charset="0"/>
              <a:buChar char="•"/>
            </a:pPr>
            <a:r>
              <a:rPr lang="en-US" sz="2400" dirty="0" smtClean="0">
                <a:latin typeface="Times New Roman" pitchFamily="18" charset="0"/>
                <a:cs typeface="Times New Roman" pitchFamily="18" charset="0"/>
              </a:rPr>
              <a:t>Obesity prevent women from getting fit with pumping of the heart increased by high blood pressure. </a:t>
            </a:r>
          </a:p>
        </p:txBody>
      </p:sp>
    </p:spTree>
    <p:extLst>
      <p:ext uri="{BB962C8B-B14F-4D97-AF65-F5344CB8AC3E}">
        <p14:creationId xmlns:p14="http://schemas.microsoft.com/office/powerpoint/2010/main" val="1692526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Solution of heart diseases amongst African women</a:t>
            </a:r>
          </a:p>
          <a:p>
            <a:pPr marL="0" indent="0"/>
            <a:r>
              <a:rPr lang="en-US" sz="2400" b="1" dirty="0" smtClean="0">
                <a:latin typeface="Times New Roman" pitchFamily="18" charset="0"/>
                <a:cs typeface="Times New Roman" pitchFamily="18" charset="0"/>
              </a:rPr>
              <a:t>Self-regulation</a:t>
            </a:r>
            <a:endParaRPr lang="en-US" sz="2400" b="1" dirty="0" smtClean="0">
              <a:latin typeface="Times New Roman" pitchFamily="18" charset="0"/>
              <a:cs typeface="Times New Roman" pitchFamily="18" charset="0"/>
            </a:endParaRPr>
          </a:p>
          <a:p>
            <a:pPr marL="342900" algn="l">
              <a:buFont typeface="Arial" pitchFamily="34" charset="0"/>
              <a:buChar char="•"/>
            </a:pPr>
            <a:r>
              <a:rPr lang="en-US" sz="2400" dirty="0">
                <a:latin typeface="Times New Roman" pitchFamily="18" charset="0"/>
                <a:cs typeface="Times New Roman" pitchFamily="18" charset="0"/>
              </a:rPr>
              <a:t>Self-regulation is significant in maintaining behavioral changes that people engage in the conduct. </a:t>
            </a:r>
            <a:r>
              <a:rPr lang="en-US" sz="2400" dirty="0" smtClean="0">
                <a:latin typeface="Times New Roman" pitchFamily="18" charset="0"/>
                <a:cs typeface="Times New Roman" pitchFamily="18" charset="0"/>
              </a:rPr>
              <a:t>African women should use </a:t>
            </a:r>
            <a:r>
              <a:rPr lang="en-US" sz="2400" dirty="0">
                <a:latin typeface="Times New Roman" pitchFamily="18" charset="0"/>
                <a:cs typeface="Times New Roman" pitchFamily="18" charset="0"/>
              </a:rPr>
              <a:t>self-regulation to desist from consuming foods with a large amount of </a:t>
            </a:r>
            <a:r>
              <a:rPr lang="en-US" sz="2400" dirty="0" smtClean="0">
                <a:latin typeface="Times New Roman" pitchFamily="18" charset="0"/>
                <a:cs typeface="Times New Roman" pitchFamily="18" charset="0"/>
              </a:rPr>
              <a:t>cholesterol. </a:t>
            </a:r>
          </a:p>
          <a:p>
            <a:pPr marL="342900" algn="l">
              <a:buFont typeface="Arial" pitchFamily="34" charset="0"/>
              <a:buChar char="•"/>
            </a:pPr>
            <a:r>
              <a:rPr lang="en-US" sz="2400" dirty="0" smtClean="0">
                <a:latin typeface="Times New Roman" pitchFamily="18" charset="0"/>
                <a:cs typeface="Times New Roman" pitchFamily="18" charset="0"/>
              </a:rPr>
              <a:t>Discipline in the diet that get consumed should get developed by women to prevent cases </a:t>
            </a:r>
            <a:r>
              <a:rPr lang="en-US" sz="2400" dirty="0">
                <a:latin typeface="Times New Roman" pitchFamily="18" charset="0"/>
                <a:cs typeface="Times New Roman" pitchFamily="18" charset="0"/>
              </a:rPr>
              <a:t>o</a:t>
            </a:r>
            <a:r>
              <a:rPr lang="en-US" sz="2400" dirty="0" smtClean="0">
                <a:latin typeface="Times New Roman" pitchFamily="18" charset="0"/>
                <a:cs typeface="Times New Roman" pitchFamily="18" charset="0"/>
              </a:rPr>
              <a:t>f heart diseases. </a:t>
            </a:r>
          </a:p>
          <a:p>
            <a:pPr marL="342900" algn="l">
              <a:buFont typeface="Arial" pitchFamily="34" charset="0"/>
              <a:buChar char="•"/>
            </a:pPr>
            <a:r>
              <a:rPr lang="en-US" sz="2400" dirty="0" smtClean="0">
                <a:latin typeface="Times New Roman" pitchFamily="18" charset="0"/>
                <a:cs typeface="Times New Roman" pitchFamily="18" charset="0"/>
              </a:rPr>
              <a:t>Eating food with low fats and taking part in physical activities to maintain fitness.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641508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Solution of heart diseases amongst African women</a:t>
            </a:r>
          </a:p>
          <a:p>
            <a:pPr marL="0" indent="0"/>
            <a:r>
              <a:rPr lang="en-US" sz="2400" b="1" dirty="0" smtClean="0">
                <a:latin typeface="Times New Roman" pitchFamily="18" charset="0"/>
                <a:cs typeface="Times New Roman" pitchFamily="18" charset="0"/>
              </a:rPr>
              <a:t>Lifestyle and behavioral </a:t>
            </a:r>
            <a:endParaRPr lang="en-US" sz="2400" b="1" dirty="0" smtClean="0">
              <a:latin typeface="Times New Roman" pitchFamily="18" charset="0"/>
              <a:cs typeface="Times New Roman" pitchFamily="18" charset="0"/>
            </a:endParaRPr>
          </a:p>
          <a:p>
            <a:pPr marL="0" indent="0"/>
            <a:endParaRPr lang="en-US" sz="2400" b="1" dirty="0" smtClean="0">
              <a:latin typeface="Times New Roman" pitchFamily="18" charset="0"/>
              <a:cs typeface="Times New Roman" pitchFamily="18" charset="0"/>
            </a:endParaRPr>
          </a:p>
          <a:p>
            <a:pPr marL="342900" algn="l">
              <a:buFont typeface="Arial" pitchFamily="34" charset="0"/>
              <a:buChar char="•"/>
            </a:pPr>
            <a:r>
              <a:rPr lang="en-US" sz="2400" dirty="0">
                <a:latin typeface="Times New Roman" pitchFamily="18" charset="0"/>
                <a:cs typeface="Times New Roman" pitchFamily="18" charset="0"/>
              </a:rPr>
              <a:t>The lifestyle and behavioral factors need to get addressed collaboratively to assist in reducing coronary heart problems. Chronic diseases can get tackled through the use of active elements of making heart-healthy. The intervention of stopping smoking is vital in reducing harmful effects on the arteries</a:t>
            </a:r>
            <a:r>
              <a:rPr lang="en-US" sz="2400" dirty="0" smtClean="0">
                <a:latin typeface="Times New Roman" pitchFamily="18" charset="0"/>
                <a:cs typeface="Times New Roman" pitchFamily="18" charset="0"/>
              </a:rPr>
              <a:t>. Engaging in activities like smoking pose risk to the performance of the heart.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190846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Solution of heart diseases amongst African women</a:t>
            </a:r>
          </a:p>
          <a:p>
            <a:pPr marL="0" indent="0"/>
            <a:r>
              <a:rPr lang="en-US" sz="2400" b="1" dirty="0" smtClean="0">
                <a:latin typeface="Times New Roman" pitchFamily="18" charset="0"/>
                <a:cs typeface="Times New Roman" pitchFamily="18" charset="0"/>
              </a:rPr>
              <a:t>Getting regular health screening</a:t>
            </a:r>
            <a:endParaRPr lang="en-US" sz="2400" b="1" dirty="0" smtClean="0">
              <a:latin typeface="Times New Roman" pitchFamily="18" charset="0"/>
              <a:cs typeface="Times New Roman" pitchFamily="18" charset="0"/>
            </a:endParaRPr>
          </a:p>
          <a:p>
            <a:pPr marL="342900" algn="l">
              <a:buFont typeface="Arial" pitchFamily="34" charset="0"/>
              <a:buChar char="•"/>
            </a:pPr>
            <a:r>
              <a:rPr lang="en-US" sz="2400" dirty="0" smtClean="0">
                <a:latin typeface="Times New Roman" pitchFamily="18" charset="0"/>
                <a:cs typeface="Times New Roman" pitchFamily="18" charset="0"/>
              </a:rPr>
              <a:t>Regular health screening would determine damage that may get caused on the heart of women.</a:t>
            </a:r>
          </a:p>
          <a:p>
            <a:pPr marL="342900" algn="l">
              <a:buFont typeface="Arial" pitchFamily="34" charset="0"/>
              <a:buChar char="•"/>
            </a:pPr>
            <a:r>
              <a:rPr lang="en-US" sz="2400" dirty="0" smtClean="0">
                <a:latin typeface="Times New Roman" pitchFamily="18" charset="0"/>
                <a:cs typeface="Times New Roman" pitchFamily="18" charset="0"/>
              </a:rPr>
              <a:t>Checking blood pressure regularly assists in determining risk factors associated with stroke and heart disease. </a:t>
            </a:r>
          </a:p>
          <a:p>
            <a:pPr marL="342900" algn="l">
              <a:buFont typeface="Arial" pitchFamily="34" charset="0"/>
              <a:buChar char="•"/>
            </a:pPr>
            <a:r>
              <a:rPr lang="en-US" sz="2400" dirty="0" smtClean="0">
                <a:latin typeface="Times New Roman" pitchFamily="18" charset="0"/>
                <a:cs typeface="Times New Roman" pitchFamily="18" charset="0"/>
              </a:rPr>
              <a:t>The cholesterol levels need to get checked to help women engage in ways of reducing excess amounts. </a:t>
            </a:r>
          </a:p>
          <a:p>
            <a:pPr marL="342900" algn="l">
              <a:buFont typeface="Arial" pitchFamily="34" charset="0"/>
              <a:buChar char="•"/>
            </a:pPr>
            <a:r>
              <a:rPr lang="en-US" sz="2400" dirty="0" smtClean="0">
                <a:latin typeface="Times New Roman" pitchFamily="18" charset="0"/>
                <a:cs typeface="Times New Roman" pitchFamily="18" charset="0"/>
              </a:rPr>
              <a:t>Regular s</a:t>
            </a:r>
            <a:r>
              <a:rPr lang="en-US" sz="2400" dirty="0" smtClean="0">
                <a:latin typeface="Times New Roman" pitchFamily="18" charset="0"/>
                <a:cs typeface="Times New Roman" pitchFamily="18" charset="0"/>
              </a:rPr>
              <a:t>creening ensure solution to heart problems get developed before its late. </a:t>
            </a:r>
          </a:p>
        </p:txBody>
      </p:sp>
    </p:spTree>
    <p:extLst>
      <p:ext uri="{BB962C8B-B14F-4D97-AF65-F5344CB8AC3E}">
        <p14:creationId xmlns:p14="http://schemas.microsoft.com/office/powerpoint/2010/main" val="2399643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References</a:t>
            </a:r>
          </a:p>
          <a:p>
            <a:pPr marL="0" indent="0" algn="l"/>
            <a:r>
              <a:rPr lang="en-US" sz="2400" dirty="0" smtClean="0">
                <a:latin typeface="Times New Roman" pitchFamily="18" charset="0"/>
                <a:cs typeface="Times New Roman" pitchFamily="18" charset="0"/>
              </a:rPr>
              <a:t>Acioly</a:t>
            </a:r>
            <a:r>
              <a:rPr lang="en-US" sz="2400" dirty="0">
                <a:latin typeface="Times New Roman" pitchFamily="18" charset="0"/>
                <a:cs typeface="Times New Roman" pitchFamily="18" charset="0"/>
              </a:rPr>
              <a:t>, M. A., Shaikh, K. A., White, I. K., Ziemba-Davis, M., Bohnstedt, B. N., &amp; Cohen-Gadol, A. (2019). Predictors of outcomes and complications after microsurgical and endovascular treatment of 1300 intracranial aneurysms. </a:t>
            </a:r>
            <a:r>
              <a:rPr lang="en-US" sz="2400" i="1" dirty="0">
                <a:latin typeface="Times New Roman" pitchFamily="18" charset="0"/>
                <a:cs typeface="Times New Roman" pitchFamily="18" charset="0"/>
              </a:rPr>
              <a:t>World neurosurgery</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122</a:t>
            </a:r>
            <a:r>
              <a:rPr lang="en-US" sz="2400" dirty="0">
                <a:latin typeface="Times New Roman" pitchFamily="18" charset="0"/>
                <a:cs typeface="Times New Roman" pitchFamily="18" charset="0"/>
              </a:rPr>
              <a:t>, e516-e529</a:t>
            </a:r>
            <a:r>
              <a:rPr lang="en-US" sz="2400" dirty="0" smtClean="0">
                <a:latin typeface="Times New Roman" pitchFamily="18" charset="0"/>
                <a:cs typeface="Times New Roman" pitchFamily="18" charset="0"/>
              </a:rPr>
              <a:t>.</a:t>
            </a:r>
          </a:p>
          <a:p>
            <a:pPr marL="0" indent="0" algn="l"/>
            <a:r>
              <a:rPr lang="en-US" sz="2400" dirty="0">
                <a:latin typeface="Times New Roman" pitchFamily="18" charset="0"/>
                <a:cs typeface="Times New Roman" pitchFamily="18" charset="0"/>
              </a:rPr>
              <a:t>Sika-Paotonu, D., Beaton, A., Raghu, A., Steer, A., &amp; Carapetis, J. (2017). Acute rheumatic fever and rheumatic heart disease. </a:t>
            </a:r>
            <a:r>
              <a:rPr lang="en-US" sz="2400" i="1" dirty="0">
                <a:latin typeface="Times New Roman" pitchFamily="18" charset="0"/>
                <a:cs typeface="Times New Roman" pitchFamily="18" charset="0"/>
              </a:rPr>
              <a:t>Streptococcus Pyogenes: Basic Biology to Clinical Manifestations [Internet]</a:t>
            </a:r>
            <a:r>
              <a:rPr lang="en-US" sz="2400" dirty="0">
                <a:latin typeface="Times New Roman" pitchFamily="18" charset="0"/>
                <a:cs typeface="Times New Roman" pitchFamily="18" charset="0"/>
              </a:rPr>
              <a:t>.</a:t>
            </a:r>
          </a:p>
          <a:p>
            <a:pPr marL="0" indent="0" algn="l"/>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30068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smtClean="0">
                <a:latin typeface="Times New Roman" pitchFamily="18" charset="0"/>
                <a:cs typeface="Times New Roman" pitchFamily="18" charset="0"/>
              </a:rPr>
              <a:t>Introduction</a:t>
            </a: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Cardiovascular diseases kills approximately 50,000 women every year.</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Heart diseases get caused by the lifestyles that get led by women in different regions of Africa.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Lack of exercises and poor diets full of cholesterol affects the normal functioning of women hearts. </a:t>
            </a: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Women from the age of 20 and above amount to 49% of the cases of heart disease. </a:t>
            </a:r>
            <a:endParaRPr lang="en-US" sz="2400" dirty="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Most women are not aware of the cases of heart disease that may affect their lives. </a:t>
            </a:r>
          </a:p>
          <a:p>
            <a:pPr marL="0" lvl="0" indent="0" algn="l" rtl="0">
              <a:spcBef>
                <a:spcPts val="0"/>
              </a:spcBef>
              <a:spcAft>
                <a:spcPts val="0"/>
              </a:spcAft>
            </a:pP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endParaRPr sz="2000" dirty="0">
              <a:latin typeface="Times New Roman" pitchFamily="18" charset="0"/>
              <a:cs typeface="Times New Roman" pitchFamily="18" charset="0"/>
            </a:endParaRPr>
          </a:p>
        </p:txBody>
      </p:sp>
    </p:spTree>
    <p:extLst>
      <p:ext uri="{BB962C8B-B14F-4D97-AF65-F5344CB8AC3E}">
        <p14:creationId xmlns:p14="http://schemas.microsoft.com/office/powerpoint/2010/main" val="1450758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smtClean="0">
                <a:latin typeface="Times New Roman" pitchFamily="18" charset="0"/>
                <a:cs typeface="Times New Roman" pitchFamily="18" charset="0"/>
              </a:rPr>
              <a:t>Effects of heart disease</a:t>
            </a:r>
          </a:p>
          <a:p>
            <a:pPr marL="0" lvl="0" indent="0" algn="ctr" rtl="0">
              <a:spcBef>
                <a:spcPts val="0"/>
              </a:spcBef>
              <a:spcAft>
                <a:spcPts val="0"/>
              </a:spcAft>
              <a:buNone/>
            </a:pPr>
            <a:r>
              <a:rPr lang="en-US" sz="2400" dirty="0" smtClean="0">
                <a:latin typeface="Times New Roman" pitchFamily="18" charset="0"/>
                <a:cs typeface="Times New Roman" pitchFamily="18" charset="0"/>
              </a:rPr>
              <a:t>Rheumatic fever</a:t>
            </a: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Increased risk of complications amongst pregnant women get developed  through rheumatic fever. The heart valves get weakened causing fatigue amongst pregnant African women.</a:t>
            </a:r>
          </a:p>
          <a:p>
            <a:pPr marL="342900" lvl="0" algn="l">
              <a:buFont typeface="Arial" pitchFamily="34" charset="0"/>
              <a:buChar char="•"/>
            </a:pPr>
            <a:r>
              <a:rPr lang="en-US" sz="2400" dirty="0" smtClean="0">
                <a:latin typeface="Times New Roman" pitchFamily="18" charset="0"/>
                <a:cs typeface="Times New Roman" pitchFamily="18" charset="0"/>
              </a:rPr>
              <a:t>Rheumatic fever can develop into scarlet and throat infections if not treated properly</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(Sika-Paotonu Et al. 2017).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The joints, heart, and valves of women get affected leading to complication of giving birth.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Women succumb to the fever infections that occur in the heart and other parts of the body after getting weak. </a:t>
            </a:r>
          </a:p>
          <a:p>
            <a:pPr marL="342900" lvl="0" algn="l" rtl="0">
              <a:spcBef>
                <a:spcPts val="0"/>
              </a:spcBef>
              <a:spcAft>
                <a:spcPts val="0"/>
              </a:spcAft>
              <a:buFont typeface="Arial" pitchFamily="34" charset="0"/>
              <a:buChar char="•"/>
            </a:pPr>
            <a:endParaRPr lang="en-US" sz="2400" dirty="0" smtClean="0">
              <a:latin typeface="Times New Roman" pitchFamily="18" charset="0"/>
              <a:cs typeface="Times New Roman" pitchFamily="18" charset="0"/>
            </a:endParaRPr>
          </a:p>
          <a:p>
            <a:pPr marL="0" lvl="0" indent="0" algn="l" rtl="0">
              <a:spcBef>
                <a:spcPts val="0"/>
              </a:spcBef>
              <a:spcAft>
                <a:spcPts val="0"/>
              </a:spcAft>
            </a:pPr>
            <a:endParaRPr lang="en-US" sz="2400" dirty="0" smtClean="0">
              <a:latin typeface="Times New Roman" pitchFamily="18" charset="0"/>
              <a:cs typeface="Times New Roman" pitchFamily="18" charset="0"/>
            </a:endParaRPr>
          </a:p>
          <a:p>
            <a:pPr marL="0" lvl="0" indent="0" algn="l" rtl="0">
              <a:spcBef>
                <a:spcPts val="0"/>
              </a:spcBef>
              <a:spcAft>
                <a:spcPts val="0"/>
              </a:spcAft>
            </a:pP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endParaRPr sz="2400" dirty="0">
              <a:latin typeface="Times New Roman" pitchFamily="18" charset="0"/>
              <a:cs typeface="Times New Roman" pitchFamily="18" charset="0"/>
            </a:endParaRPr>
          </a:p>
        </p:txBody>
      </p:sp>
    </p:spTree>
    <p:extLst>
      <p:ext uri="{BB962C8B-B14F-4D97-AF65-F5344CB8AC3E}">
        <p14:creationId xmlns:p14="http://schemas.microsoft.com/office/powerpoint/2010/main" val="3093386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sz="2400" dirty="0" smtClean="0">
                <a:latin typeface="Times New Roman" pitchFamily="18" charset="0"/>
                <a:cs typeface="Times New Roman" pitchFamily="18" charset="0"/>
              </a:rPr>
              <a:t>Leads to death of women</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Most women in Africa die from heart diseases because of ignorance. Few women are aware of the dangers and risks associated with heart disease.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Majority of women consume foods with high cholesterol content that increases their high blood pressure.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The complications caused by high blood pressure require stable treatment that most African women lacks.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Medication for heart diseases can only get afforded by few women as majority live under abject poverty. </a:t>
            </a:r>
          </a:p>
          <a:p>
            <a:pPr marL="342900" lvl="0" algn="l" rtl="0">
              <a:spcBef>
                <a:spcPts val="0"/>
              </a:spcBef>
              <a:spcAft>
                <a:spcPts val="0"/>
              </a:spcAft>
              <a:buFont typeface="Arial" pitchFamily="34" charset="0"/>
              <a:buChar char="•"/>
            </a:pPr>
            <a:endParaRPr sz="2400" dirty="0">
              <a:latin typeface="Times New Roman" pitchFamily="18" charset="0"/>
              <a:cs typeface="Times New Roman" pitchFamily="18" charset="0"/>
            </a:endParaRPr>
          </a:p>
        </p:txBody>
      </p:sp>
    </p:spTree>
    <p:extLst>
      <p:ext uri="{BB962C8B-B14F-4D97-AF65-F5344CB8AC3E}">
        <p14:creationId xmlns:p14="http://schemas.microsoft.com/office/powerpoint/2010/main" val="2638289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sz="2400" dirty="0" smtClean="0">
                <a:latin typeface="Times New Roman" pitchFamily="18" charset="0"/>
                <a:cs typeface="Times New Roman" pitchFamily="18" charset="0"/>
              </a:rPr>
              <a:t>Aneurysm complication</a:t>
            </a:r>
            <a:endParaRPr lang="en-US" sz="2400" dirty="0" smtClean="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Heart disease leads to aneurysm that can occur anywhere in women body. </a:t>
            </a:r>
            <a:endParaRPr lang="en-US" sz="2400" dirty="0">
              <a:latin typeface="Times New Roman" pitchFamily="18" charset="0"/>
              <a:cs typeface="Times New Roman" pitchFamily="18" charset="0"/>
            </a:endParaRP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Aneurysm causes a bulge in the wall of the artery preventing blood from flowing properly to different parts of the body. </a:t>
            </a:r>
          </a:p>
          <a:p>
            <a:pPr marL="342900" lvl="0" algn="l">
              <a:buFont typeface="Arial" pitchFamily="34" charset="0"/>
              <a:buChar char="•"/>
            </a:pPr>
            <a:r>
              <a:rPr lang="en-US" sz="2400" dirty="0" smtClean="0">
                <a:latin typeface="Times New Roman" pitchFamily="18" charset="0"/>
                <a:cs typeface="Times New Roman" pitchFamily="18" charset="0"/>
              </a:rPr>
              <a:t>Bursting of aneurys</a:t>
            </a:r>
            <a:r>
              <a:rPr lang="en-US" sz="2400" dirty="0" smtClean="0">
                <a:latin typeface="Times New Roman" pitchFamily="18" charset="0"/>
                <a:cs typeface="Times New Roman" pitchFamily="18" charset="0"/>
              </a:rPr>
              <a:t>m leads to life threatening internal bleeding</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(Acioly Et al. 2019). </a:t>
            </a:r>
          </a:p>
          <a:p>
            <a:pPr marL="342900" lvl="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Aneurys</a:t>
            </a:r>
            <a:r>
              <a:rPr lang="en-US" sz="2400" dirty="0" smtClean="0">
                <a:latin typeface="Times New Roman" pitchFamily="18" charset="0"/>
                <a:cs typeface="Times New Roman" pitchFamily="18" charset="0"/>
              </a:rPr>
              <a:t>m limit the flow of blood to some organs that results to inactivity amongst women. </a:t>
            </a:r>
            <a:endParaRPr sz="2400" dirty="0">
              <a:latin typeface="Times New Roman" pitchFamily="18" charset="0"/>
              <a:cs typeface="Times New Roman" pitchFamily="18" charset="0"/>
            </a:endParaRPr>
          </a:p>
        </p:txBody>
      </p:sp>
    </p:spTree>
    <p:extLst>
      <p:ext uri="{BB962C8B-B14F-4D97-AF65-F5344CB8AC3E}">
        <p14:creationId xmlns:p14="http://schemas.microsoft.com/office/powerpoint/2010/main" val="706235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Causes of heart disease amongst women</a:t>
            </a:r>
          </a:p>
          <a:p>
            <a:pPr marL="0" lvl="0" indent="0" algn="ctr" rtl="0">
              <a:spcBef>
                <a:spcPts val="0"/>
              </a:spcBef>
              <a:spcAft>
                <a:spcPts val="0"/>
              </a:spcAft>
              <a:buNone/>
            </a:pPr>
            <a:r>
              <a:rPr lang="en-US" sz="2400" b="1" dirty="0" smtClean="0">
                <a:latin typeface="Times New Roman" pitchFamily="18" charset="0"/>
                <a:cs typeface="Times New Roman" pitchFamily="18" charset="0"/>
              </a:rPr>
              <a:t>Overuse of tobacco</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Most women in Africa smoke much tobacco</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There are many women smokers in Morocco, Egypt, Cameroon, the Republic of Congo, Mauritius, and Sierra Leone. </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The prevalence of smoking in women has increased in Africa continent making heart disease to get caused. </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Smoking interferes with the circulation of blood and breathing system.  </a:t>
            </a:r>
            <a:endParaRPr lang="en-US" sz="2400" dirty="0" smtClean="0">
              <a:latin typeface="Times New Roman" pitchFamily="18" charset="0"/>
              <a:cs typeface="Times New Roman" pitchFamily="18" charset="0"/>
            </a:endParaRPr>
          </a:p>
          <a:p>
            <a:pPr marL="0" lvl="0" indent="0" algn="l" rtl="0">
              <a:spcBef>
                <a:spcPts val="0"/>
              </a:spcBef>
              <a:spcAft>
                <a:spcPts val="0"/>
              </a:spcAft>
            </a:pPr>
            <a:r>
              <a:rPr lang="en-US" dirty="0" smtClean="0"/>
              <a:t> </a:t>
            </a:r>
            <a:endParaRPr dirty="0"/>
          </a:p>
        </p:txBody>
      </p:sp>
    </p:spTree>
    <p:extLst>
      <p:ext uri="{BB962C8B-B14F-4D97-AF65-F5344CB8AC3E}">
        <p14:creationId xmlns:p14="http://schemas.microsoft.com/office/powerpoint/2010/main" val="492213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smtClean="0">
                <a:latin typeface="Times New Roman" pitchFamily="18" charset="0"/>
                <a:cs typeface="Times New Roman" pitchFamily="18" charset="0"/>
              </a:rPr>
              <a:t>Hypertension</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It is a major driver for cardiovascular disease amongst women especially stroke and hypertensive heart disease.</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There is lack of hypertension awareness, treatments, and control in Africa,</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Adult women suffer heart disease without achieving proper treatment that lead to death. </a:t>
            </a: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Most women suffer hypertension due to difficult life that promote stroke and peripheral heart diseases. </a:t>
            </a:r>
            <a:endParaRPr sz="2400" dirty="0">
              <a:latin typeface="Times New Roman" pitchFamily="18" charset="0"/>
              <a:cs typeface="Times New Roman" pitchFamily="18" charset="0"/>
            </a:endParaRPr>
          </a:p>
        </p:txBody>
      </p:sp>
    </p:spTree>
    <p:extLst>
      <p:ext uri="{BB962C8B-B14F-4D97-AF65-F5344CB8AC3E}">
        <p14:creationId xmlns:p14="http://schemas.microsoft.com/office/powerpoint/2010/main" val="2656240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Hypercholesterolemia</a:t>
            </a:r>
            <a:endParaRPr lang="en-US" sz="2400" dirty="0" smtClean="0">
              <a:latin typeface="Times New Roman" pitchFamily="18" charset="0"/>
              <a:cs typeface="Times New Roman" pitchFamily="18" charset="0"/>
            </a:endParaRPr>
          </a:p>
          <a:p>
            <a:pPr indent="-457200" algn="l">
              <a:buFont typeface="Arial" pitchFamily="34" charset="0"/>
              <a:buChar char="•"/>
            </a:pPr>
            <a:r>
              <a:rPr lang="en-US" sz="2400" dirty="0" smtClean="0">
                <a:latin typeface="Times New Roman" pitchFamily="18" charset="0"/>
                <a:cs typeface="Times New Roman" pitchFamily="18" charset="0"/>
              </a:rPr>
              <a:t>The prevalence of hypercholesterolemia is at 40% amongst women in Africa. </a:t>
            </a:r>
          </a:p>
          <a:p>
            <a:pPr indent="-457200" algn="l">
              <a:buFont typeface="Arial" pitchFamily="34" charset="0"/>
              <a:buChar char="•"/>
            </a:pPr>
            <a:r>
              <a:rPr lang="en-US" sz="2400" dirty="0" smtClean="0">
                <a:latin typeface="Times New Roman" pitchFamily="18" charset="0"/>
                <a:cs typeface="Times New Roman" pitchFamily="18" charset="0"/>
              </a:rPr>
              <a:t>Women eat diets containing high cholesterol without engaging in rigorous activities.</a:t>
            </a:r>
          </a:p>
          <a:p>
            <a:pPr indent="-457200" algn="l">
              <a:buFont typeface="Arial" pitchFamily="34" charset="0"/>
              <a:buChar char="•"/>
            </a:pPr>
            <a:r>
              <a:rPr lang="en-US" sz="2400" dirty="0" smtClean="0">
                <a:latin typeface="Times New Roman" pitchFamily="18" charset="0"/>
                <a:cs typeface="Times New Roman" pitchFamily="18" charset="0"/>
              </a:rPr>
              <a:t>Women have higher cholesterol levels that affect the performance of the heart. </a:t>
            </a:r>
          </a:p>
          <a:p>
            <a:pPr indent="-457200" algn="l">
              <a:buFont typeface="Arial" pitchFamily="34" charset="0"/>
              <a:buChar char="•"/>
            </a:pPr>
            <a:r>
              <a:rPr lang="en-US" sz="2400" dirty="0" smtClean="0">
                <a:latin typeface="Times New Roman" pitchFamily="18" charset="0"/>
                <a:cs typeface="Times New Roman" pitchFamily="18" charset="0"/>
              </a:rPr>
              <a:t>Approximately 20% to 35% of women have got affected by high levels of cholesterol.  </a:t>
            </a:r>
            <a:endParaRPr lang="en-US" sz="2400" dirty="0">
              <a:latin typeface="Times New Roman" pitchFamily="18" charset="0"/>
              <a:cs typeface="Times New Roman" pitchFamily="18" charset="0"/>
            </a:endParaRPr>
          </a:p>
          <a:p>
            <a:pPr lvl="0" indent="-457200" algn="l" rtl="0">
              <a:spcBef>
                <a:spcPts val="0"/>
              </a:spcBef>
              <a:spcAft>
                <a:spcPts val="0"/>
              </a:spcAft>
              <a:buFont typeface="Arial" pitchFamily="34" charset="0"/>
              <a:buChar char="•"/>
            </a:pPr>
            <a:r>
              <a:rPr lang="en-US" sz="2400" dirty="0" smtClean="0">
                <a:latin typeface="Times New Roman" pitchFamily="18" charset="0"/>
                <a:cs typeface="Times New Roman" pitchFamily="18" charset="0"/>
              </a:rPr>
              <a:t>High consumption of foods with large aount of cholesterol affects the performance of the heart.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421717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3" name="Google Shape;1903;p46"/>
          <p:cNvSpPr/>
          <p:nvPr/>
        </p:nvSpPr>
        <p:spPr>
          <a:xfrm>
            <a:off x="789075" y="875600"/>
            <a:ext cx="3984452" cy="3380928"/>
          </a:xfrm>
          <a:custGeom>
            <a:avLst/>
            <a:gdLst/>
            <a:ahLst/>
            <a:cxnLst/>
            <a:rect l="l" t="t" r="r" b="b"/>
            <a:pathLst>
              <a:path w="223563" h="189700" extrusionOk="0">
                <a:moveTo>
                  <a:pt x="92352" y="0"/>
                </a:moveTo>
                <a:cubicBezTo>
                  <a:pt x="91940" y="0"/>
                  <a:pt x="91528" y="8"/>
                  <a:pt x="91115" y="24"/>
                </a:cubicBezTo>
                <a:cubicBezTo>
                  <a:pt x="83193" y="482"/>
                  <a:pt x="75272" y="4425"/>
                  <a:pt x="70413" y="11044"/>
                </a:cubicBezTo>
                <a:cubicBezTo>
                  <a:pt x="65132" y="17627"/>
                  <a:pt x="65132" y="26429"/>
                  <a:pt x="60309" y="33470"/>
                </a:cubicBezTo>
                <a:cubicBezTo>
                  <a:pt x="53268" y="43610"/>
                  <a:pt x="40945" y="44032"/>
                  <a:pt x="29926" y="47131"/>
                </a:cubicBezTo>
                <a:cubicBezTo>
                  <a:pt x="17181" y="50193"/>
                  <a:pt x="6619" y="62093"/>
                  <a:pt x="2641" y="74416"/>
                </a:cubicBezTo>
                <a:cubicBezTo>
                  <a:pt x="0" y="84097"/>
                  <a:pt x="1338" y="95082"/>
                  <a:pt x="7922" y="102581"/>
                </a:cubicBezTo>
                <a:cubicBezTo>
                  <a:pt x="11900" y="107404"/>
                  <a:pt x="18484" y="110925"/>
                  <a:pt x="19364" y="117544"/>
                </a:cubicBezTo>
                <a:cubicBezTo>
                  <a:pt x="20702" y="124127"/>
                  <a:pt x="14963" y="129866"/>
                  <a:pt x="12322" y="136450"/>
                </a:cubicBezTo>
                <a:cubicBezTo>
                  <a:pt x="8802" y="145709"/>
                  <a:pt x="11900" y="156694"/>
                  <a:pt x="18941" y="163735"/>
                </a:cubicBezTo>
                <a:cubicBezTo>
                  <a:pt x="24831" y="169624"/>
                  <a:pt x="33183" y="172435"/>
                  <a:pt x="41670" y="172435"/>
                </a:cubicBezTo>
                <a:cubicBezTo>
                  <a:pt x="43330" y="172435"/>
                  <a:pt x="44996" y="172327"/>
                  <a:pt x="46649" y="172114"/>
                </a:cubicBezTo>
                <a:cubicBezTo>
                  <a:pt x="54570" y="171234"/>
                  <a:pt x="62069" y="167713"/>
                  <a:pt x="69991" y="165495"/>
                </a:cubicBezTo>
                <a:cubicBezTo>
                  <a:pt x="73177" y="164617"/>
                  <a:pt x="76573" y="164093"/>
                  <a:pt x="79926" y="164093"/>
                </a:cubicBezTo>
                <a:cubicBezTo>
                  <a:pt x="84910" y="164093"/>
                  <a:pt x="89799" y="165252"/>
                  <a:pt x="93755" y="168136"/>
                </a:cubicBezTo>
                <a:cubicBezTo>
                  <a:pt x="100339" y="172994"/>
                  <a:pt x="102557" y="182218"/>
                  <a:pt x="109598" y="186197"/>
                </a:cubicBezTo>
                <a:cubicBezTo>
                  <a:pt x="112307" y="187726"/>
                  <a:pt x="114985" y="188308"/>
                  <a:pt x="117650" y="188308"/>
                </a:cubicBezTo>
                <a:cubicBezTo>
                  <a:pt x="124927" y="188308"/>
                  <a:pt x="132103" y="183965"/>
                  <a:pt x="139524" y="182676"/>
                </a:cubicBezTo>
                <a:cubicBezTo>
                  <a:pt x="140404" y="182676"/>
                  <a:pt x="141707" y="182218"/>
                  <a:pt x="142587" y="182218"/>
                </a:cubicBezTo>
                <a:cubicBezTo>
                  <a:pt x="143077" y="182195"/>
                  <a:pt x="143567" y="182184"/>
                  <a:pt x="144056" y="182184"/>
                </a:cubicBezTo>
                <a:cubicBezTo>
                  <a:pt x="152368" y="182184"/>
                  <a:pt x="160680" y="185438"/>
                  <a:pt x="168992" y="187499"/>
                </a:cubicBezTo>
                <a:cubicBezTo>
                  <a:pt x="173393" y="188820"/>
                  <a:pt x="178014" y="189700"/>
                  <a:pt x="182525" y="189700"/>
                </a:cubicBezTo>
                <a:cubicBezTo>
                  <a:pt x="187035" y="189700"/>
                  <a:pt x="191436" y="188820"/>
                  <a:pt x="195397" y="186619"/>
                </a:cubicBezTo>
                <a:cubicBezTo>
                  <a:pt x="197157" y="185317"/>
                  <a:pt x="198918" y="183979"/>
                  <a:pt x="200256" y="182218"/>
                </a:cubicBezTo>
                <a:cubicBezTo>
                  <a:pt x="207297" y="172114"/>
                  <a:pt x="197157" y="158454"/>
                  <a:pt x="204656" y="147892"/>
                </a:cubicBezTo>
                <a:cubicBezTo>
                  <a:pt x="206417" y="145251"/>
                  <a:pt x="209480" y="143069"/>
                  <a:pt x="212120" y="140851"/>
                </a:cubicBezTo>
                <a:cubicBezTo>
                  <a:pt x="215218" y="138668"/>
                  <a:pt x="218281" y="136450"/>
                  <a:pt x="220042" y="133387"/>
                </a:cubicBezTo>
                <a:cubicBezTo>
                  <a:pt x="222260" y="130289"/>
                  <a:pt x="223562" y="126345"/>
                  <a:pt x="223140" y="122825"/>
                </a:cubicBezTo>
                <a:cubicBezTo>
                  <a:pt x="221802" y="116664"/>
                  <a:pt x="215641" y="113143"/>
                  <a:pt x="211240" y="108742"/>
                </a:cubicBezTo>
                <a:cubicBezTo>
                  <a:pt x="202016" y="100821"/>
                  <a:pt x="194975" y="86738"/>
                  <a:pt x="197615" y="74416"/>
                </a:cubicBezTo>
                <a:cubicBezTo>
                  <a:pt x="199375" y="66917"/>
                  <a:pt x="203319" y="59453"/>
                  <a:pt x="203319" y="51954"/>
                </a:cubicBezTo>
                <a:cubicBezTo>
                  <a:pt x="203319" y="42272"/>
                  <a:pt x="197157" y="33048"/>
                  <a:pt x="188356" y="29527"/>
                </a:cubicBezTo>
                <a:cubicBezTo>
                  <a:pt x="184708" y="27988"/>
                  <a:pt x="180885" y="27458"/>
                  <a:pt x="177002" y="27458"/>
                </a:cubicBezTo>
                <a:cubicBezTo>
                  <a:pt x="172003" y="27458"/>
                  <a:pt x="166904" y="28336"/>
                  <a:pt x="161951" y="29069"/>
                </a:cubicBezTo>
                <a:cubicBezTo>
                  <a:pt x="158076" y="29658"/>
                  <a:pt x="154030" y="30159"/>
                  <a:pt x="150078" y="30159"/>
                </a:cubicBezTo>
                <a:cubicBezTo>
                  <a:pt x="145054" y="30159"/>
                  <a:pt x="140181" y="29350"/>
                  <a:pt x="136003" y="26887"/>
                </a:cubicBezTo>
                <a:cubicBezTo>
                  <a:pt x="130722" y="23788"/>
                  <a:pt x="126744" y="18507"/>
                  <a:pt x="122343" y="14107"/>
                </a:cubicBezTo>
                <a:cubicBezTo>
                  <a:pt x="114697" y="6053"/>
                  <a:pt x="103772" y="0"/>
                  <a:pt x="923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0" name="Google Shape;1940;p46"/>
          <p:cNvSpPr txBox="1">
            <a:spLocks noGrp="1"/>
          </p:cNvSpPr>
          <p:nvPr>
            <p:ph type="subTitle" idx="1"/>
          </p:nvPr>
        </p:nvSpPr>
        <p:spPr>
          <a:xfrm>
            <a:off x="419878" y="345233"/>
            <a:ext cx="8108301" cy="4264089"/>
          </a:xfrm>
          <a:prstGeom prst="rect">
            <a:avLst/>
          </a:prstGeom>
        </p:spPr>
        <p:txBody>
          <a:bodyPr spcFirstLastPara="1" wrap="square" lIns="91425" tIns="91425" rIns="91425" bIns="91425" anchor="t" anchorCtr="0">
            <a:noAutofit/>
          </a:bodyPr>
          <a:lstStyle/>
          <a:p>
            <a:pPr marL="0" indent="0"/>
            <a:r>
              <a:rPr lang="en-US" sz="2400" b="1" dirty="0" smtClean="0">
                <a:latin typeface="Times New Roman" pitchFamily="18" charset="0"/>
                <a:cs typeface="Times New Roman" pitchFamily="18" charset="0"/>
              </a:rPr>
              <a:t>Physical inactivity</a:t>
            </a:r>
            <a:endParaRPr lang="en-US" sz="2400" dirty="0" smtClean="0">
              <a:latin typeface="Times New Roman" pitchFamily="18" charset="0"/>
              <a:cs typeface="Times New Roman" pitchFamily="18" charset="0"/>
            </a:endParaRPr>
          </a:p>
          <a:p>
            <a:pPr indent="-457200" algn="l">
              <a:buFont typeface="Arial" pitchFamily="34" charset="0"/>
              <a:buChar char="•"/>
            </a:pPr>
            <a:r>
              <a:rPr lang="en-US" sz="2400" dirty="0" smtClean="0">
                <a:latin typeface="Times New Roman" pitchFamily="18" charset="0"/>
                <a:cs typeface="Times New Roman" pitchFamily="18" charset="0"/>
              </a:rPr>
              <a:t>Most women do not get engaged in vigorous physical activities that can burn fats and increase fitness.</a:t>
            </a:r>
          </a:p>
          <a:p>
            <a:pPr indent="-457200" algn="l">
              <a:buFont typeface="Arial" pitchFamily="34" charset="0"/>
              <a:buChar char="•"/>
            </a:pPr>
            <a:r>
              <a:rPr lang="en-US" sz="2400" dirty="0" smtClean="0">
                <a:latin typeface="Times New Roman" pitchFamily="18" charset="0"/>
                <a:cs typeface="Times New Roman" pitchFamily="18" charset="0"/>
              </a:rPr>
              <a:t>Ladies with high income spent less time to engage in rigorous exercises. </a:t>
            </a:r>
            <a:endParaRPr lang="en-US" sz="2400" dirty="0">
              <a:latin typeface="Times New Roman" pitchFamily="18" charset="0"/>
              <a:cs typeface="Times New Roman" pitchFamily="18" charset="0"/>
            </a:endParaRPr>
          </a:p>
          <a:p>
            <a:pPr indent="-457200" algn="l">
              <a:buFont typeface="Arial" pitchFamily="34" charset="0"/>
              <a:buChar char="•"/>
            </a:pPr>
            <a:r>
              <a:rPr lang="en-US" sz="2400" dirty="0" smtClean="0">
                <a:latin typeface="Times New Roman" pitchFamily="18" charset="0"/>
                <a:cs typeface="Times New Roman" pitchFamily="18" charset="0"/>
              </a:rPr>
              <a:t>Accumulation of fats amongst women has led to increased high blood pressure that results into heart attack. </a:t>
            </a:r>
          </a:p>
          <a:p>
            <a:pPr indent="-457200" algn="l">
              <a:buFont typeface="Arial" pitchFamily="34" charset="0"/>
              <a:buChar char="•"/>
            </a:pPr>
            <a:r>
              <a:rPr lang="en-US" sz="2400" dirty="0" smtClean="0">
                <a:latin typeface="Times New Roman" pitchFamily="18" charset="0"/>
                <a:cs typeface="Times New Roman" pitchFamily="18" charset="0"/>
              </a:rPr>
              <a:t>Most women take part in little leisure activities due to their employment and commuting behaviors. </a:t>
            </a:r>
          </a:p>
        </p:txBody>
      </p:sp>
    </p:spTree>
    <p:extLst>
      <p:ext uri="{BB962C8B-B14F-4D97-AF65-F5344CB8AC3E}">
        <p14:creationId xmlns:p14="http://schemas.microsoft.com/office/powerpoint/2010/main" val="1673248154"/>
      </p:ext>
    </p:extLst>
  </p:cSld>
  <p:clrMapOvr>
    <a:masterClrMapping/>
  </p:clrMapOvr>
</p:sld>
</file>

<file path=ppt/theme/theme1.xml><?xml version="1.0" encoding="utf-8"?>
<a:theme xmlns:a="http://schemas.openxmlformats.org/drawingml/2006/main" name="Cardiovascular Disease by Slidesgo">
  <a:themeElements>
    <a:clrScheme name="Simple Light">
      <a:dk1>
        <a:srgbClr val="B73D4C"/>
      </a:dk1>
      <a:lt1>
        <a:srgbClr val="DB7F86"/>
      </a:lt1>
      <a:dk2>
        <a:srgbClr val="4F0B13"/>
      </a:dk2>
      <a:lt2>
        <a:srgbClr val="FFFFFF"/>
      </a:lt2>
      <a:accent1>
        <a:srgbClr val="EC6469"/>
      </a:accent1>
      <a:accent2>
        <a:srgbClr val="DD8A94"/>
      </a:accent2>
      <a:accent3>
        <a:srgbClr val="C9D9E0"/>
      </a:accent3>
      <a:accent4>
        <a:srgbClr val="EA5462"/>
      </a:accent4>
      <a:accent5>
        <a:srgbClr val="4477BB"/>
      </a:accent5>
      <a:accent6>
        <a:srgbClr val="FFB6B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1000</Words>
  <Application>Microsoft Office PowerPoint</Application>
  <PresentationFormat>On-screen Show (16:9)</PresentationFormat>
  <Paragraphs>76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Lilita One</vt:lpstr>
      <vt:lpstr>Nunito</vt:lpstr>
      <vt:lpstr>Times New Roman</vt:lpstr>
      <vt:lpstr>Cardiovascular Disease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CARDIOVASCULAR DISEASE</dc:title>
  <cp:lastModifiedBy>BRAYO</cp:lastModifiedBy>
  <cp:revision>71</cp:revision>
  <dcterms:modified xsi:type="dcterms:W3CDTF">2021-05-04T10:25:18Z</dcterms:modified>
</cp:coreProperties>
</file>